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8" r:id="rId3"/>
    <p:sldId id="257" r:id="rId4"/>
    <p:sldId id="261" r:id="rId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6E4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3" name="Prostokąt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Prostokąt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Prostokąt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Prostokąt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Prostokąt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Prostokąt zaokrąglony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Prostokąt zaokrąglony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Prostokąt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ostokąt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Prostokąt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ytuł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pl-PL" smtClean="0"/>
              <a:t>Kliknij, aby edytować styl</a:t>
            </a:r>
            <a:endParaRPr kumimoji="0" lang="en-US"/>
          </a:p>
        </p:txBody>
      </p:sp>
      <p:sp>
        <p:nvSpPr>
          <p:cNvPr id="9" name="Podtytuł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a:xfrm>
            <a:off x="6705600" y="4206240"/>
            <a:ext cx="960120" cy="457200"/>
          </a:xfrm>
        </p:spPr>
        <p:txBody>
          <a:bodyPr/>
          <a:lstStyle/>
          <a:p>
            <a:fld id="{D25E5DFB-411E-4530-8890-4D36BC7EEE59}" type="datetimeFigureOut">
              <a:rPr lang="pl-PL" smtClean="0"/>
              <a:pPr/>
              <a:t>06.02.2022</a:t>
            </a:fld>
            <a:endParaRPr lang="pl-PL"/>
          </a:p>
        </p:txBody>
      </p:sp>
      <p:sp>
        <p:nvSpPr>
          <p:cNvPr id="17" name="Symbol zastępczy stopki 16"/>
          <p:cNvSpPr>
            <a:spLocks noGrp="1"/>
          </p:cNvSpPr>
          <p:nvPr>
            <p:ph type="ftr" sz="quarter" idx="11"/>
          </p:nvPr>
        </p:nvSpPr>
        <p:spPr>
          <a:xfrm>
            <a:off x="5410200" y="4205288"/>
            <a:ext cx="1295400" cy="457200"/>
          </a:xfrm>
        </p:spPr>
        <p:txBody>
          <a:bodyPr/>
          <a:lstStyle/>
          <a:p>
            <a:endParaRPr lang="pl-PL"/>
          </a:p>
        </p:txBody>
      </p:sp>
      <p:sp>
        <p:nvSpPr>
          <p:cNvPr id="29" name="Symbol zastępczy numeru slajdu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11D4FB1-F08E-4C88-A25E-5F92FE0A0735}"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D25E5DFB-411E-4530-8890-4D36BC7EEE59}" type="datetimeFigureOut">
              <a:rPr lang="pl-PL" smtClean="0"/>
              <a:pPr/>
              <a:t>06.02.2022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11D4FB1-F08E-4C88-A25E-5F92FE0A0735}"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781800" y="1143000"/>
            <a:ext cx="1905000" cy="5486400"/>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1143000"/>
            <a:ext cx="6248400" cy="5486400"/>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D25E5DFB-411E-4530-8890-4D36BC7EEE59}" type="datetimeFigureOut">
              <a:rPr lang="pl-PL" smtClean="0"/>
              <a:pPr/>
              <a:t>06.02.2022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11D4FB1-F08E-4C88-A25E-5F92FE0A0735}"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D25E5DFB-411E-4530-8890-4D36BC7EEE59}" type="datetimeFigureOut">
              <a:rPr lang="pl-PL" smtClean="0"/>
              <a:pPr/>
              <a:t>06.02.2022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11D4FB1-F08E-4C88-A25E-5F92FE0A0735}"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D25E5DFB-411E-4530-8890-4D36BC7EEE59}" type="datetimeFigureOut">
              <a:rPr lang="pl-PL" smtClean="0"/>
              <a:pPr/>
              <a:t>06.02.2022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11D4FB1-F08E-4C88-A25E-5F92FE0A0735}"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D25E5DFB-411E-4530-8890-4D36BC7EEE59}" type="datetimeFigureOut">
              <a:rPr lang="pl-PL" smtClean="0"/>
              <a:pPr/>
              <a:t>06.02.2022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11D4FB1-F08E-4C88-A25E-5F92FE0A0735}"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381000" y="1143000"/>
            <a:ext cx="8382000" cy="1069848"/>
          </a:xfrm>
        </p:spPr>
        <p:txBody>
          <a:bodyPr anchor="ctr"/>
          <a:lstStyle>
            <a:lvl1pPr>
              <a:defRPr sz="4000" b="0" i="0" cap="none" baseline="0"/>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6" name="Symbol zastępczy daty 25"/>
          <p:cNvSpPr>
            <a:spLocks noGrp="1"/>
          </p:cNvSpPr>
          <p:nvPr>
            <p:ph type="dt" sz="half" idx="10"/>
          </p:nvPr>
        </p:nvSpPr>
        <p:spPr/>
        <p:txBody>
          <a:bodyPr rtlCol="0"/>
          <a:lstStyle/>
          <a:p>
            <a:fld id="{D25E5DFB-411E-4530-8890-4D36BC7EEE59}" type="datetimeFigureOut">
              <a:rPr lang="pl-PL" smtClean="0"/>
              <a:pPr/>
              <a:t>06.02.2022</a:t>
            </a:fld>
            <a:endParaRPr lang="pl-PL"/>
          </a:p>
        </p:txBody>
      </p:sp>
      <p:sp>
        <p:nvSpPr>
          <p:cNvPr id="27" name="Symbol zastępczy numeru slajdu 26"/>
          <p:cNvSpPr>
            <a:spLocks noGrp="1"/>
          </p:cNvSpPr>
          <p:nvPr>
            <p:ph type="sldNum" sz="quarter" idx="11"/>
          </p:nvPr>
        </p:nvSpPr>
        <p:spPr/>
        <p:txBody>
          <a:bodyPr rtlCol="0"/>
          <a:lstStyle/>
          <a:p>
            <a:fld id="{911D4FB1-F08E-4C88-A25E-5F92FE0A0735}" type="slidenum">
              <a:rPr lang="pl-PL" smtClean="0"/>
              <a:pPr/>
              <a:t>‹#›</a:t>
            </a:fld>
            <a:endParaRPr lang="pl-PL"/>
          </a:p>
        </p:txBody>
      </p:sp>
      <p:sp>
        <p:nvSpPr>
          <p:cNvPr id="28" name="Symbol zastępczy stopki 27"/>
          <p:cNvSpPr>
            <a:spLocks noGrp="1"/>
          </p:cNvSpPr>
          <p:nvPr>
            <p:ph type="ftr" sz="quarter" idx="12"/>
          </p:nvPr>
        </p:nvSpPr>
        <p:spPr/>
        <p:txBody>
          <a:bodyPr rtlCol="0"/>
          <a:lstStyle/>
          <a:p>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pl-PL" smtClean="0"/>
              <a:t>Kliknij, aby edytować styl</a:t>
            </a:r>
            <a:endParaRPr kumimoji="0" lang="en-US"/>
          </a:p>
        </p:txBody>
      </p:sp>
      <p:sp>
        <p:nvSpPr>
          <p:cNvPr id="3" name="Symbol zastępczy daty 2"/>
          <p:cNvSpPr>
            <a:spLocks noGrp="1"/>
          </p:cNvSpPr>
          <p:nvPr>
            <p:ph type="dt" sz="half" idx="10"/>
          </p:nvPr>
        </p:nvSpPr>
        <p:spPr>
          <a:xfrm>
            <a:off x="6583680" y="612648"/>
            <a:ext cx="957264" cy="457200"/>
          </a:xfrm>
        </p:spPr>
        <p:txBody>
          <a:bodyPr/>
          <a:lstStyle/>
          <a:p>
            <a:fld id="{D25E5DFB-411E-4530-8890-4D36BC7EEE59}" type="datetimeFigureOut">
              <a:rPr lang="pl-PL" smtClean="0"/>
              <a:pPr/>
              <a:t>06.02.2022</a:t>
            </a:fld>
            <a:endParaRPr lang="pl-PL"/>
          </a:p>
        </p:txBody>
      </p:sp>
      <p:sp>
        <p:nvSpPr>
          <p:cNvPr id="4" name="Symbol zastępczy stopki 3"/>
          <p:cNvSpPr>
            <a:spLocks noGrp="1"/>
          </p:cNvSpPr>
          <p:nvPr>
            <p:ph type="ftr" sz="quarter" idx="11"/>
          </p:nvPr>
        </p:nvSpPr>
        <p:spPr>
          <a:xfrm>
            <a:off x="5257800" y="612648"/>
            <a:ext cx="1325880" cy="457200"/>
          </a:xfrm>
        </p:spPr>
        <p:txBody>
          <a:bodyPr/>
          <a:lstStyle/>
          <a:p>
            <a:endParaRPr lang="pl-PL"/>
          </a:p>
        </p:txBody>
      </p:sp>
      <p:sp>
        <p:nvSpPr>
          <p:cNvPr id="5" name="Symbol zastępczy numeru slajdu 4"/>
          <p:cNvSpPr>
            <a:spLocks noGrp="1"/>
          </p:cNvSpPr>
          <p:nvPr>
            <p:ph type="sldNum" sz="quarter" idx="12"/>
          </p:nvPr>
        </p:nvSpPr>
        <p:spPr>
          <a:xfrm>
            <a:off x="8174736" y="2272"/>
            <a:ext cx="762000" cy="365760"/>
          </a:xfrm>
        </p:spPr>
        <p:txBody>
          <a:bodyPr/>
          <a:lstStyle/>
          <a:p>
            <a:fld id="{911D4FB1-F08E-4C88-A25E-5F92FE0A0735}"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D25E5DFB-411E-4530-8890-4D36BC7EEE59}" type="datetimeFigureOut">
              <a:rPr lang="pl-PL" smtClean="0"/>
              <a:pPr/>
              <a:t>06.02.2022</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911D4FB1-F08E-4C88-A25E-5F92FE0A0735}"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5353496" y="1101970"/>
            <a:ext cx="3383280" cy="877824"/>
          </a:xfrm>
        </p:spPr>
        <p:txBody>
          <a:bodyPr anchor="b"/>
          <a:lstStyle>
            <a:lvl1pPr algn="l">
              <a:buNone/>
              <a:defRPr sz="1800" b="1"/>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D25E5DFB-411E-4530-8890-4D36BC7EEE59}" type="datetimeFigureOut">
              <a:rPr lang="pl-PL" smtClean="0"/>
              <a:pPr/>
              <a:t>06.02.2022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11D4FB1-F08E-4C88-A25E-5F92FE0A0735}"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D25E5DFB-411E-4530-8890-4D36BC7EEE59}" type="datetimeFigureOut">
              <a:rPr lang="pl-PL" smtClean="0"/>
              <a:pPr/>
              <a:t>06.02.2022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11D4FB1-F08E-4C88-A25E-5F92FE0A0735}"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Prostokąt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Prostokąt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Prostokąt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Prostokąt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Prostokąt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Prostokąt zaokrąglony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Prostokąt zaokrąglony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Prostokąt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Prostokąt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Prostokąt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Prostokąt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Prostokąt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Prostokąt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Symbol zastępczy tytułu 21"/>
          <p:cNvSpPr>
            <a:spLocks noGrp="1"/>
          </p:cNvSpPr>
          <p:nvPr>
            <p:ph type="title"/>
          </p:nvPr>
        </p:nvSpPr>
        <p:spPr>
          <a:xfrm>
            <a:off x="457200" y="1143000"/>
            <a:ext cx="8229600" cy="1066800"/>
          </a:xfrm>
          <a:prstGeom prst="rect">
            <a:avLst/>
          </a:prstGeom>
        </p:spPr>
        <p:txBody>
          <a:bodyPr vert="horz" anchor="ctr">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D25E5DFB-411E-4530-8890-4D36BC7EEE59}" type="datetimeFigureOut">
              <a:rPr lang="pl-PL" smtClean="0"/>
              <a:pPr/>
              <a:t>06.02.2022</a:t>
            </a:fld>
            <a:endParaRPr lang="pl-PL"/>
          </a:p>
        </p:txBody>
      </p:sp>
      <p:sp>
        <p:nvSpPr>
          <p:cNvPr id="3" name="Symbol zastępczy stopki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pl-PL"/>
          </a:p>
        </p:txBody>
      </p:sp>
      <p:sp>
        <p:nvSpPr>
          <p:cNvPr id="23" name="Symbol zastępczy numeru slajdu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911D4FB1-F08E-4C88-A25E-5F92FE0A0735}"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wojezdrowie.rmf24.pl/choroby/koronawirus-covid-19/news-koronawirus-jak-radzic-sobie-ze-stresem-w-czasie-pandemii,nId,4388471" TargetMode="External"/><Relationship Id="rId2" Type="http://schemas.openxmlformats.org/officeDocument/2006/relationships/hyperlink" Target="https://kobieta.onet.pl/koronawirus-w-polsce-psycholog-radzi-jak-wspierac-dzieci-i-mlodziez/sxd4hl8" TargetMode="External"/><Relationship Id="rId1" Type="http://schemas.openxmlformats.org/officeDocument/2006/relationships/slideLayout" Target="../slideLayouts/slideLayout7.xml"/><Relationship Id="rId4" Type="http://schemas.openxmlformats.org/officeDocument/2006/relationships/hyperlink" Target="https://zdrowie.radiozet.pl/Psychologia/Lek-i-nerwice/Koronawirus-jak-zadbac-o-siebie-podczas-pandemi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836712"/>
            <a:ext cx="8496944" cy="877824"/>
          </a:xfrm>
        </p:spPr>
        <p:txBody>
          <a:bodyPr>
            <a:normAutofit fontScale="90000"/>
          </a:bodyPr>
          <a:lstStyle/>
          <a:p>
            <a:pPr algn="ctr"/>
            <a:r>
              <a:rPr lang="pl-PL" dirty="0" smtClean="0">
                <a:latin typeface="Algerian" pitchFamily="82" charset="0"/>
              </a:rPr>
              <a:t/>
            </a:r>
            <a:br>
              <a:rPr lang="pl-PL" dirty="0" smtClean="0">
                <a:latin typeface="Algerian" pitchFamily="82" charset="0"/>
              </a:rPr>
            </a:br>
            <a:r>
              <a:rPr lang="pl-PL" dirty="0" smtClean="0">
                <a:latin typeface="Algerian" pitchFamily="82" charset="0"/>
              </a:rPr>
              <a:t/>
            </a:r>
            <a:br>
              <a:rPr lang="pl-PL" dirty="0" smtClean="0">
                <a:latin typeface="Algerian" pitchFamily="82" charset="0"/>
              </a:rPr>
            </a:br>
            <a:r>
              <a:rPr lang="pl-PL" dirty="0" smtClean="0">
                <a:latin typeface="Algerian" pitchFamily="82" charset="0"/>
              </a:rPr>
              <a:t/>
            </a:r>
            <a:br>
              <a:rPr lang="pl-PL" dirty="0" smtClean="0">
                <a:latin typeface="Algerian" pitchFamily="82" charset="0"/>
              </a:rPr>
            </a:br>
            <a:r>
              <a:rPr lang="pl-PL" dirty="0" smtClean="0">
                <a:latin typeface="Algerian" pitchFamily="82" charset="0"/>
              </a:rPr>
              <a:t/>
            </a:r>
            <a:br>
              <a:rPr lang="pl-PL" dirty="0" smtClean="0">
                <a:latin typeface="Algerian" pitchFamily="82" charset="0"/>
              </a:rPr>
            </a:br>
            <a:r>
              <a:rPr lang="pl-PL" dirty="0" smtClean="0">
                <a:latin typeface="Algerian" pitchFamily="82" charset="0"/>
              </a:rPr>
              <a:t/>
            </a:r>
            <a:br>
              <a:rPr lang="pl-PL" dirty="0" smtClean="0">
                <a:latin typeface="Algerian" pitchFamily="82" charset="0"/>
              </a:rPr>
            </a:br>
            <a:r>
              <a:rPr lang="pl-PL" dirty="0" smtClean="0">
                <a:solidFill>
                  <a:schemeClr val="accent2">
                    <a:lumMod val="75000"/>
                  </a:schemeClr>
                </a:solidFill>
                <a:latin typeface="Algerian" pitchFamily="82" charset="0"/>
              </a:rPr>
              <a:t>Jak dbać o ZDROWIE PSYCHICZNE DZIECI </a:t>
            </a:r>
            <a:br>
              <a:rPr lang="pl-PL" dirty="0" smtClean="0">
                <a:solidFill>
                  <a:schemeClr val="accent2">
                    <a:lumMod val="75000"/>
                  </a:schemeClr>
                </a:solidFill>
                <a:latin typeface="Algerian" pitchFamily="82" charset="0"/>
              </a:rPr>
            </a:br>
            <a:r>
              <a:rPr lang="pl-PL" dirty="0" smtClean="0">
                <a:solidFill>
                  <a:schemeClr val="accent2">
                    <a:lumMod val="75000"/>
                  </a:schemeClr>
                </a:solidFill>
                <a:latin typeface="Algerian" pitchFamily="82" charset="0"/>
              </a:rPr>
              <a:t/>
            </a:r>
            <a:br>
              <a:rPr lang="pl-PL" dirty="0" smtClean="0">
                <a:solidFill>
                  <a:schemeClr val="accent2">
                    <a:lumMod val="75000"/>
                  </a:schemeClr>
                </a:solidFill>
                <a:latin typeface="Algerian" pitchFamily="82" charset="0"/>
              </a:rPr>
            </a:br>
            <a:r>
              <a:rPr lang="pl-PL" dirty="0" smtClean="0">
                <a:solidFill>
                  <a:schemeClr val="accent2">
                    <a:lumMod val="75000"/>
                  </a:schemeClr>
                </a:solidFill>
                <a:latin typeface="Algerian" pitchFamily="82" charset="0"/>
              </a:rPr>
              <a:t>W CZASIE PANDEMII COVID-19 </a:t>
            </a:r>
            <a:r>
              <a:rPr lang="pl-PL" dirty="0"/>
              <a:t/>
            </a:r>
            <a:br>
              <a:rPr lang="pl-PL" dirty="0"/>
            </a:br>
            <a:endParaRPr lang="pl-PL" dirty="0"/>
          </a:p>
        </p:txBody>
      </p:sp>
      <p:sp>
        <p:nvSpPr>
          <p:cNvPr id="9" name="Symbol zastępczy tekstu 8"/>
          <p:cNvSpPr>
            <a:spLocks noGrp="1"/>
          </p:cNvSpPr>
          <p:nvPr>
            <p:ph type="body" idx="2"/>
          </p:nvPr>
        </p:nvSpPr>
        <p:spPr>
          <a:xfrm>
            <a:off x="5436096" y="1628800"/>
            <a:ext cx="3383280" cy="2210361"/>
          </a:xfrm>
        </p:spPr>
        <p:txBody>
          <a:bodyPr>
            <a:normAutofit fontScale="92500" lnSpcReduction="10000"/>
          </a:bodyPr>
          <a:lstStyle/>
          <a:p>
            <a:pPr algn="ctr"/>
            <a:r>
              <a:rPr lang="pl-PL" sz="1600" b="1" dirty="0" smtClean="0">
                <a:solidFill>
                  <a:schemeClr val="accent5">
                    <a:lumMod val="75000"/>
                  </a:schemeClr>
                </a:solidFill>
                <a:latin typeface="Ink Free" pitchFamily="66" charset="0"/>
              </a:rPr>
              <a:t>Odczuwanie długotrwałego stresu </a:t>
            </a:r>
            <a:br>
              <a:rPr lang="pl-PL" sz="1600" b="1" dirty="0" smtClean="0">
                <a:solidFill>
                  <a:schemeClr val="accent5">
                    <a:lumMod val="75000"/>
                  </a:schemeClr>
                </a:solidFill>
                <a:latin typeface="Ink Free" pitchFamily="66" charset="0"/>
              </a:rPr>
            </a:br>
            <a:r>
              <a:rPr lang="pl-PL" sz="1600" b="1" dirty="0" smtClean="0">
                <a:solidFill>
                  <a:schemeClr val="accent5">
                    <a:lumMod val="75000"/>
                  </a:schemeClr>
                </a:solidFill>
                <a:latin typeface="Ink Free" pitchFamily="66" charset="0"/>
              </a:rPr>
              <a:t>może spowodować:</a:t>
            </a:r>
          </a:p>
          <a:p>
            <a:endParaRPr lang="pl-PL" sz="1600" b="1" dirty="0" smtClean="0">
              <a:solidFill>
                <a:schemeClr val="accent5">
                  <a:lumMod val="75000"/>
                </a:schemeClr>
              </a:solidFill>
              <a:latin typeface="Ink Free" pitchFamily="66" charset="0"/>
            </a:endParaRPr>
          </a:p>
          <a:p>
            <a:pPr algn="ctr">
              <a:buFont typeface="Arial" pitchFamily="34" charset="0"/>
              <a:buChar char="•"/>
            </a:pPr>
            <a:r>
              <a:rPr lang="pl-PL" sz="1600" b="1" dirty="0" smtClean="0">
                <a:solidFill>
                  <a:schemeClr val="accent5">
                    <a:lumMod val="75000"/>
                  </a:schemeClr>
                </a:solidFill>
                <a:latin typeface="Ink Free" pitchFamily="66" charset="0"/>
              </a:rPr>
              <a:t> Bezsenność</a:t>
            </a:r>
          </a:p>
          <a:p>
            <a:pPr algn="ctr">
              <a:buFont typeface="Arial" pitchFamily="34" charset="0"/>
              <a:buChar char="•"/>
            </a:pPr>
            <a:r>
              <a:rPr lang="pl-PL" sz="1600" b="1" dirty="0" smtClean="0">
                <a:solidFill>
                  <a:schemeClr val="accent5">
                    <a:lumMod val="75000"/>
                  </a:schemeClr>
                </a:solidFill>
                <a:latin typeface="Ink Free" pitchFamily="66" charset="0"/>
              </a:rPr>
              <a:t> Brak apetytu</a:t>
            </a:r>
          </a:p>
          <a:p>
            <a:pPr algn="ctr">
              <a:buFont typeface="Arial" pitchFamily="34" charset="0"/>
              <a:buChar char="•"/>
            </a:pPr>
            <a:r>
              <a:rPr lang="pl-PL" sz="1600" b="1" dirty="0" smtClean="0">
                <a:solidFill>
                  <a:schemeClr val="accent5">
                    <a:lumMod val="75000"/>
                  </a:schemeClr>
                </a:solidFill>
                <a:latin typeface="Ink Free" pitchFamily="66" charset="0"/>
              </a:rPr>
              <a:t>Ból głowy, brzucha</a:t>
            </a:r>
          </a:p>
          <a:p>
            <a:pPr algn="ctr">
              <a:buFont typeface="Arial" pitchFamily="34" charset="0"/>
              <a:buChar char="•"/>
            </a:pPr>
            <a:r>
              <a:rPr lang="pl-PL" sz="1600" b="1" dirty="0" smtClean="0">
                <a:solidFill>
                  <a:schemeClr val="accent5">
                    <a:lumMod val="75000"/>
                  </a:schemeClr>
                </a:solidFill>
                <a:latin typeface="Ink Free" pitchFamily="66" charset="0"/>
              </a:rPr>
              <a:t>Trudności z koncentracją</a:t>
            </a:r>
          </a:p>
          <a:p>
            <a:pPr algn="ctr">
              <a:buFont typeface="Arial" pitchFamily="34" charset="0"/>
              <a:buChar char="•"/>
            </a:pPr>
            <a:r>
              <a:rPr lang="pl-PL" sz="1600" b="1" dirty="0" smtClean="0">
                <a:solidFill>
                  <a:schemeClr val="accent5">
                    <a:lumMod val="75000"/>
                  </a:schemeClr>
                </a:solidFill>
                <a:latin typeface="Ink Free" pitchFamily="66" charset="0"/>
              </a:rPr>
              <a:t>Brak energii, motywacji</a:t>
            </a:r>
          </a:p>
          <a:p>
            <a:pPr algn="ctr">
              <a:buFont typeface="Arial" pitchFamily="34" charset="0"/>
              <a:buChar char="•"/>
            </a:pPr>
            <a:r>
              <a:rPr lang="pl-PL" sz="1600" b="1" dirty="0" smtClean="0">
                <a:solidFill>
                  <a:schemeClr val="accent5">
                    <a:lumMod val="75000"/>
                  </a:schemeClr>
                </a:solidFill>
                <a:latin typeface="Ink Free" pitchFamily="66" charset="0"/>
              </a:rPr>
              <a:t>Uczucie strachu, smutku</a:t>
            </a:r>
          </a:p>
          <a:p>
            <a:endParaRPr lang="pl-PL" dirty="0"/>
          </a:p>
        </p:txBody>
      </p:sp>
      <p:sp>
        <p:nvSpPr>
          <p:cNvPr id="5" name="Symbol zastępczy zawartości 4"/>
          <p:cNvSpPr>
            <a:spLocks noGrp="1"/>
          </p:cNvSpPr>
          <p:nvPr>
            <p:ph sz="half" idx="1"/>
          </p:nvPr>
        </p:nvSpPr>
        <p:spPr>
          <a:xfrm>
            <a:off x="179512" y="1628801"/>
            <a:ext cx="5102352" cy="1800200"/>
          </a:xfrm>
        </p:spPr>
        <p:txBody>
          <a:bodyPr>
            <a:normAutofit/>
          </a:bodyPr>
          <a:lstStyle/>
          <a:p>
            <a:r>
              <a:rPr lang="pl-PL" sz="1400" dirty="0">
                <a:solidFill>
                  <a:schemeClr val="accent4">
                    <a:lumMod val="75000"/>
                  </a:schemeClr>
                </a:solidFill>
              </a:rPr>
              <a:t>Pandemia Covid-19 zmieniła życie każdego z Nas. </a:t>
            </a:r>
            <a:endParaRPr lang="pl-PL" sz="1400" dirty="0" smtClean="0">
              <a:solidFill>
                <a:schemeClr val="accent4">
                  <a:lumMod val="75000"/>
                </a:schemeClr>
              </a:solidFill>
            </a:endParaRPr>
          </a:p>
          <a:p>
            <a:r>
              <a:rPr lang="pl-PL" sz="1400" dirty="0" smtClean="0">
                <a:solidFill>
                  <a:schemeClr val="accent4">
                    <a:lumMod val="75000"/>
                  </a:schemeClr>
                </a:solidFill>
              </a:rPr>
              <a:t>Z </a:t>
            </a:r>
            <a:r>
              <a:rPr lang="pl-PL" sz="1400" dirty="0">
                <a:solidFill>
                  <a:schemeClr val="accent4">
                    <a:lumMod val="75000"/>
                  </a:schemeClr>
                </a:solidFill>
              </a:rPr>
              <a:t>dnia na dzień musieliśmy przyzwyczaić się do nowej rzeczywistości. Rzeczywistości, w której kontakty międzyludzkie zostały całkowicie </a:t>
            </a:r>
            <a:r>
              <a:rPr lang="pl-PL" sz="1400" dirty="0" smtClean="0">
                <a:solidFill>
                  <a:schemeClr val="accent4">
                    <a:lumMod val="75000"/>
                  </a:schemeClr>
                </a:solidFill>
              </a:rPr>
              <a:t>ograniczone</a:t>
            </a:r>
          </a:p>
          <a:p>
            <a:r>
              <a:rPr lang="pl-PL" sz="1400" dirty="0" smtClean="0">
                <a:solidFill>
                  <a:schemeClr val="accent4">
                    <a:lumMod val="75000"/>
                  </a:schemeClr>
                </a:solidFill>
              </a:rPr>
              <a:t>Pandemia </a:t>
            </a:r>
            <a:r>
              <a:rPr lang="pl-PL" sz="1400" dirty="0">
                <a:solidFill>
                  <a:schemeClr val="accent4">
                    <a:lumMod val="75000"/>
                  </a:schemeClr>
                </a:solidFill>
              </a:rPr>
              <a:t>spowodowała wzrost wśród młodzieży depresji, stanów lękowych, zaburzeń odżywiania, zachowań autodestrukcyjnych, a nawet prób samobójczych</a:t>
            </a:r>
            <a:r>
              <a:rPr lang="pl-PL" sz="1400" dirty="0" smtClean="0">
                <a:solidFill>
                  <a:schemeClr val="accent4">
                    <a:lumMod val="75000"/>
                  </a:schemeClr>
                </a:solidFill>
              </a:rPr>
              <a:t>.</a:t>
            </a:r>
            <a:endParaRPr lang="pl-PL" sz="1400" dirty="0">
              <a:solidFill>
                <a:schemeClr val="accent4">
                  <a:lumMod val="75000"/>
                </a:schemeClr>
              </a:solidFill>
            </a:endParaRPr>
          </a:p>
        </p:txBody>
      </p:sp>
      <p:sp>
        <p:nvSpPr>
          <p:cNvPr id="8" name="Prostokąt 7"/>
          <p:cNvSpPr/>
          <p:nvPr/>
        </p:nvSpPr>
        <p:spPr>
          <a:xfrm>
            <a:off x="5220072" y="4149080"/>
            <a:ext cx="3600400" cy="2308324"/>
          </a:xfrm>
          <a:prstGeom prst="rect">
            <a:avLst/>
          </a:prstGeom>
        </p:spPr>
        <p:txBody>
          <a:bodyPr wrap="square">
            <a:spAutoFit/>
          </a:bodyPr>
          <a:lstStyle/>
          <a:p>
            <a:pPr algn="ctr"/>
            <a:r>
              <a:rPr lang="pl-PL" b="1" dirty="0" smtClean="0">
                <a:solidFill>
                  <a:schemeClr val="accent1">
                    <a:lumMod val="75000"/>
                  </a:schemeClr>
                </a:solidFill>
                <a:latin typeface="Ink Free" pitchFamily="66" charset="0"/>
              </a:rPr>
              <a:t>  STRACH</a:t>
            </a:r>
          </a:p>
          <a:p>
            <a:pPr>
              <a:buFont typeface="Arial" pitchFamily="34" charset="0"/>
              <a:buChar char="•"/>
            </a:pPr>
            <a:r>
              <a:rPr lang="pl-PL" sz="1400" b="1" dirty="0" smtClean="0">
                <a:solidFill>
                  <a:schemeClr val="accent1">
                    <a:lumMod val="75000"/>
                  </a:schemeClr>
                </a:solidFill>
                <a:latin typeface="Harrington" pitchFamily="82" charset="0"/>
              </a:rPr>
              <a:t>Dzieci to znakomici obserwatorzy.</a:t>
            </a:r>
          </a:p>
          <a:p>
            <a:pPr>
              <a:buFont typeface="Arial" pitchFamily="34" charset="0"/>
              <a:buChar char="•"/>
            </a:pPr>
            <a:r>
              <a:rPr lang="pl-PL" sz="1400" b="1" dirty="0" smtClean="0">
                <a:solidFill>
                  <a:schemeClr val="accent1">
                    <a:lumMod val="75000"/>
                  </a:schemeClr>
                </a:solidFill>
                <a:latin typeface="Harrington" pitchFamily="82" charset="0"/>
              </a:rPr>
              <a:t>Każdego dnia obserwują Nasze nastroje </a:t>
            </a:r>
            <a:br>
              <a:rPr lang="pl-PL" sz="1400" b="1" dirty="0" smtClean="0">
                <a:solidFill>
                  <a:schemeClr val="accent1">
                    <a:lumMod val="75000"/>
                  </a:schemeClr>
                </a:solidFill>
                <a:latin typeface="Harrington" pitchFamily="82" charset="0"/>
              </a:rPr>
            </a:br>
            <a:r>
              <a:rPr lang="pl-PL" sz="1400" b="1" dirty="0" smtClean="0">
                <a:solidFill>
                  <a:schemeClr val="accent1">
                    <a:lumMod val="75000"/>
                  </a:schemeClr>
                </a:solidFill>
                <a:latin typeface="Harrington" pitchFamily="82" charset="0"/>
              </a:rPr>
              <a:t>i zachowania. </a:t>
            </a:r>
          </a:p>
          <a:p>
            <a:pPr>
              <a:buFont typeface="Arial" pitchFamily="34" charset="0"/>
              <a:buChar char="•"/>
            </a:pPr>
            <a:r>
              <a:rPr lang="pl-PL" sz="1400" b="1" dirty="0" smtClean="0">
                <a:solidFill>
                  <a:schemeClr val="accent1">
                    <a:lumMod val="75000"/>
                  </a:schemeClr>
                </a:solidFill>
                <a:latin typeface="Harrington" pitchFamily="82" charset="0"/>
              </a:rPr>
              <a:t>Zachwianie stabilizacji w domu spowodowana utrata pracy, brakiem pieniędzy, choroba któregoś z domowników może być przyczyna wielu lęków.</a:t>
            </a:r>
            <a:endParaRPr lang="pl-PL" sz="1400" b="1" dirty="0">
              <a:solidFill>
                <a:schemeClr val="accent1">
                  <a:lumMod val="75000"/>
                </a:schemeClr>
              </a:solidFill>
              <a:latin typeface="Harrington" pitchFamily="82" charset="0"/>
            </a:endParaRPr>
          </a:p>
          <a:p>
            <a:pPr>
              <a:buFont typeface="Arial" pitchFamily="34" charset="0"/>
              <a:buChar char="•"/>
            </a:pPr>
            <a:r>
              <a:rPr lang="pl-PL" sz="1400" b="1" dirty="0" smtClean="0">
                <a:solidFill>
                  <a:schemeClr val="accent1">
                    <a:lumMod val="75000"/>
                  </a:schemeClr>
                </a:solidFill>
                <a:latin typeface="Harrington" pitchFamily="82" charset="0"/>
              </a:rPr>
              <a:t>Niepokój rodziców powoduje również niepokój u dziecka.</a:t>
            </a:r>
            <a:endParaRPr lang="pl-PL" sz="1400" dirty="0">
              <a:solidFill>
                <a:schemeClr val="accent1">
                  <a:lumMod val="75000"/>
                </a:schemeClr>
              </a:solidFill>
            </a:endParaRPr>
          </a:p>
        </p:txBody>
      </p:sp>
      <p:sp>
        <p:nvSpPr>
          <p:cNvPr id="15361" name="Rectangle 1"/>
          <p:cNvSpPr>
            <a:spLocks noChangeArrowheads="1"/>
          </p:cNvSpPr>
          <p:nvPr/>
        </p:nvSpPr>
        <p:spPr bwMode="auto">
          <a:xfrm>
            <a:off x="611560" y="3364785"/>
            <a:ext cx="4248472" cy="33788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pl-PL" sz="1200" b="1" i="0" u="none" strike="noStrike" cap="none" normalizeH="0" baseline="0" dirty="0" smtClean="0">
                <a:ln>
                  <a:noFill/>
                </a:ln>
                <a:solidFill>
                  <a:srgbClr val="426E4B"/>
                </a:solidFill>
                <a:effectLst/>
                <a:latin typeface="Bahnschrift Condensed" pitchFamily="34" charset="0"/>
                <a:ea typeface="Calibri" pitchFamily="34" charset="0"/>
                <a:cs typeface="Arial" pitchFamily="34" charset="0"/>
              </a:rPr>
              <a:t>RÓWIEŚNICY</a:t>
            </a:r>
            <a:endParaRPr kumimoji="0" lang="pl-PL" sz="1200" b="1" i="0" u="none" strike="noStrike" cap="none" normalizeH="0" baseline="0" dirty="0" smtClean="0">
              <a:ln>
                <a:noFill/>
              </a:ln>
              <a:solidFill>
                <a:srgbClr val="426E4B"/>
              </a:solidFill>
              <a:effectLst/>
              <a:latin typeface="Bahnschrift Condensed"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 typeface="Arial" pitchFamily="34" charset="0"/>
              <a:buChar char="•"/>
              <a:tabLst/>
            </a:pPr>
            <a:r>
              <a:rPr kumimoji="0" lang="pl-PL" sz="1200" b="1" i="0" u="none" strike="noStrike" cap="none" normalizeH="0" baseline="0" dirty="0" smtClean="0">
                <a:ln>
                  <a:noFill/>
                </a:ln>
                <a:solidFill>
                  <a:srgbClr val="426E4B"/>
                </a:solidFill>
                <a:effectLst/>
                <a:latin typeface="Bahnschrift Condensed" pitchFamily="34" charset="0"/>
                <a:ea typeface="Calibri" pitchFamily="34" charset="0"/>
                <a:cs typeface="Arial" pitchFamily="34" charset="0"/>
              </a:rPr>
              <a:t>Każdy z Nas niezależnie od wieku potrzebuje kontaktów międzyludzkich. Relacja koleżeńska wśród dzieci kształtuje kluczowe kompetencje społeczne.</a:t>
            </a:r>
          </a:p>
          <a:p>
            <a:pPr marL="0" marR="0" lvl="0" indent="0" algn="l" defTabSz="914400" rtl="0" eaLnBrk="0" fontAlgn="base" latinLnBrk="0" hangingPunct="0">
              <a:lnSpc>
                <a:spcPct val="150000"/>
              </a:lnSpc>
              <a:spcBef>
                <a:spcPct val="0"/>
              </a:spcBef>
              <a:spcAft>
                <a:spcPct val="0"/>
              </a:spcAft>
              <a:buClrTx/>
              <a:buSzTx/>
              <a:buFont typeface="Arial" pitchFamily="34" charset="0"/>
              <a:buChar char="•"/>
              <a:tabLst/>
            </a:pPr>
            <a:r>
              <a:rPr kumimoji="0" lang="pl-PL" sz="1200" b="1" i="0" u="none" strike="noStrike" cap="none" normalizeH="0" baseline="0" dirty="0" smtClean="0">
                <a:ln>
                  <a:noFill/>
                </a:ln>
                <a:solidFill>
                  <a:srgbClr val="426E4B"/>
                </a:solidFill>
                <a:effectLst/>
                <a:latin typeface="Bahnschrift Condensed" pitchFamily="34" charset="0"/>
                <a:ea typeface="Calibri" pitchFamily="34" charset="0"/>
                <a:cs typeface="Arial" pitchFamily="34" charset="0"/>
              </a:rPr>
              <a:t> Video-rozmowa i inne komunikatory nigdy nie zastąpią wspólnej zabawy. Czas spędzony z rodzicami nie zrekompensuje dziecku czasu utraconego z rówieśnikami.</a:t>
            </a:r>
            <a:endParaRPr lang="pl-PL" sz="1200" b="1" dirty="0">
              <a:solidFill>
                <a:srgbClr val="426E4B"/>
              </a:solidFill>
              <a:latin typeface="Bahnschrift Condensed"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 typeface="Arial" pitchFamily="34" charset="0"/>
              <a:buChar char="•"/>
              <a:tabLst/>
            </a:pPr>
            <a:r>
              <a:rPr kumimoji="0" lang="pl-PL" sz="1200" b="1" i="0" u="none" strike="noStrike" cap="none" normalizeH="0" baseline="0" dirty="0" smtClean="0">
                <a:ln>
                  <a:noFill/>
                </a:ln>
                <a:solidFill>
                  <a:srgbClr val="426E4B"/>
                </a:solidFill>
                <a:effectLst/>
                <a:latin typeface="Bahnschrift Condensed" pitchFamily="34" charset="0"/>
                <a:ea typeface="Calibri" pitchFamily="34" charset="0"/>
                <a:cs typeface="Arial" pitchFamily="34" charset="0"/>
              </a:rPr>
              <a:t>Sytuacja związana z epidemią Covid-19 trwa już od zeszłego roku i nie wiemy kiedy się skończy. Kontakt z rówieśnikami jest niezwykle ważny. Dlatego też wspierajmy dziecko w kontaktach z rówieśnikami. Może to być wspólne granie w </a:t>
            </a:r>
            <a:r>
              <a:rPr kumimoji="0" lang="pl-PL" sz="1200" b="1" i="0" u="none" strike="noStrike" cap="none" normalizeH="0" baseline="0" dirty="0" err="1" smtClean="0">
                <a:ln>
                  <a:noFill/>
                </a:ln>
                <a:solidFill>
                  <a:srgbClr val="426E4B"/>
                </a:solidFill>
                <a:effectLst/>
                <a:latin typeface="Bahnschrift Condensed" pitchFamily="34" charset="0"/>
                <a:ea typeface="Calibri" pitchFamily="34" charset="0"/>
                <a:cs typeface="Arial" pitchFamily="34" charset="0"/>
              </a:rPr>
              <a:t>planszówki</a:t>
            </a:r>
            <a:r>
              <a:rPr kumimoji="0" lang="pl-PL" sz="1200" b="1" i="0" u="none" strike="noStrike" cap="none" normalizeH="0" baseline="0" dirty="0" smtClean="0">
                <a:ln>
                  <a:noFill/>
                </a:ln>
                <a:solidFill>
                  <a:srgbClr val="426E4B"/>
                </a:solidFill>
                <a:effectLst/>
                <a:latin typeface="Bahnschrift Condensed" pitchFamily="34" charset="0"/>
                <a:ea typeface="Calibri" pitchFamily="34" charset="0"/>
                <a:cs typeface="Arial" pitchFamily="34" charset="0"/>
              </a:rPr>
              <a:t> przez </a:t>
            </a:r>
            <a:r>
              <a:rPr lang="pl-PL" sz="1200" b="1" dirty="0">
                <a:solidFill>
                  <a:srgbClr val="426E4B"/>
                </a:solidFill>
                <a:latin typeface="Bahnschrift Condensed" pitchFamily="34" charset="0"/>
                <a:ea typeface="Calibri" pitchFamily="34" charset="0"/>
                <a:cs typeface="Arial" pitchFamily="34" charset="0"/>
              </a:rPr>
              <a:t>I</a:t>
            </a:r>
            <a:r>
              <a:rPr kumimoji="0" lang="pl-PL" sz="1200" b="1" i="0" u="none" strike="noStrike" cap="none" normalizeH="0" baseline="0" dirty="0" smtClean="0">
                <a:ln>
                  <a:noFill/>
                </a:ln>
                <a:solidFill>
                  <a:srgbClr val="426E4B"/>
                </a:solidFill>
                <a:effectLst/>
                <a:latin typeface="Bahnschrift Condensed" pitchFamily="34" charset="0"/>
                <a:ea typeface="Calibri" pitchFamily="34" charset="0"/>
                <a:cs typeface="Arial" pitchFamily="34" charset="0"/>
              </a:rPr>
              <a:t>nternet, kalambury i inne</a:t>
            </a:r>
          </a:p>
          <a:p>
            <a:pPr marL="0" marR="0" lvl="0" indent="0" algn="l" defTabSz="914400" rtl="0" eaLnBrk="0" fontAlgn="base" latinLnBrk="0" hangingPunct="0">
              <a:lnSpc>
                <a:spcPct val="150000"/>
              </a:lnSpc>
              <a:spcBef>
                <a:spcPct val="0"/>
              </a:spcBef>
              <a:spcAft>
                <a:spcPct val="0"/>
              </a:spcAft>
              <a:buClrTx/>
              <a:buSzTx/>
              <a:buFont typeface="Arial" pitchFamily="34" charset="0"/>
              <a:buChar char="•"/>
              <a:tabLst/>
            </a:pPr>
            <a:r>
              <a:rPr kumimoji="0" lang="pl-PL" sz="1200" b="1" i="0" u="none" strike="noStrike" cap="none" normalizeH="0" baseline="0" dirty="0" smtClean="0">
                <a:ln>
                  <a:noFill/>
                </a:ln>
                <a:solidFill>
                  <a:srgbClr val="426E4B"/>
                </a:solidFill>
                <a:effectLst/>
                <a:latin typeface="Bahnschrift Condensed" pitchFamily="34" charset="0"/>
                <a:ea typeface="Calibri" pitchFamily="34" charset="0"/>
                <a:cs typeface="Arial" pitchFamily="34" charset="0"/>
              </a:rPr>
              <a:t>Długotrwała izolacja społeczna skutkuje osłabieniem więzi między rówieśnikami, powoduje poczucie braku przynależności do grupy.</a:t>
            </a:r>
            <a:endParaRPr kumimoji="0" lang="pl-PL" sz="1200" b="1" i="0" u="none" strike="noStrike" cap="none" normalizeH="0" baseline="0" dirty="0" smtClean="0">
              <a:ln>
                <a:noFill/>
              </a:ln>
              <a:solidFill>
                <a:srgbClr val="426E4B"/>
              </a:solidFill>
              <a:effectLst/>
              <a:latin typeface="Bahnschrift Condensed"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1"/>
          <p:cNvSpPr>
            <a:spLocks noGrp="1"/>
          </p:cNvSpPr>
          <p:nvPr>
            <p:ph type="title"/>
          </p:nvPr>
        </p:nvSpPr>
        <p:spPr>
          <a:xfrm>
            <a:off x="5004048" y="620688"/>
            <a:ext cx="3744416" cy="3010346"/>
          </a:xfrm>
        </p:spPr>
        <p:txBody>
          <a:bodyPr>
            <a:normAutofit/>
          </a:bodyPr>
          <a:lstStyle/>
          <a:p>
            <a:r>
              <a:rPr lang="pl-PL" sz="1800" dirty="0" smtClean="0"/>
              <a:t/>
            </a:r>
            <a:br>
              <a:rPr lang="pl-PL" sz="1800" dirty="0" smtClean="0"/>
            </a:br>
            <a:r>
              <a:rPr lang="pl-PL" sz="1800" dirty="0"/>
              <a:t/>
            </a:r>
            <a:br>
              <a:rPr lang="pl-PL" sz="1800" dirty="0"/>
            </a:br>
            <a:r>
              <a:rPr lang="pl-PL" sz="1800" dirty="0" smtClean="0"/>
              <a:t/>
            </a:r>
            <a:br>
              <a:rPr lang="pl-PL" sz="1800" dirty="0" smtClean="0"/>
            </a:br>
            <a:r>
              <a:rPr lang="pl-PL" sz="1300" dirty="0"/>
              <a:t/>
            </a:r>
            <a:br>
              <a:rPr lang="pl-PL" sz="1300" dirty="0"/>
            </a:br>
            <a:endParaRPr lang="pl-PL" sz="1300" dirty="0"/>
          </a:p>
        </p:txBody>
      </p:sp>
      <p:sp>
        <p:nvSpPr>
          <p:cNvPr id="3" name="Symbol zastępczy zawartości 2"/>
          <p:cNvSpPr>
            <a:spLocks noGrp="1"/>
          </p:cNvSpPr>
          <p:nvPr>
            <p:ph sz="half" idx="1"/>
          </p:nvPr>
        </p:nvSpPr>
        <p:spPr>
          <a:xfrm>
            <a:off x="971600" y="836712"/>
            <a:ext cx="7920880" cy="2625155"/>
          </a:xfrm>
        </p:spPr>
        <p:txBody>
          <a:bodyPr>
            <a:normAutofit/>
          </a:bodyPr>
          <a:lstStyle/>
          <a:p>
            <a:pPr algn="just">
              <a:buNone/>
            </a:pPr>
            <a:r>
              <a:rPr lang="pl-PL" dirty="0" smtClean="0">
                <a:solidFill>
                  <a:srgbClr val="002060"/>
                </a:solidFill>
                <a:latin typeface="+mj-lt"/>
              </a:rPr>
              <a:t>Zamknięcie szkół i placówek edukacyjnych stało się jednym </a:t>
            </a:r>
            <a:r>
              <a:rPr lang="pl-PL" dirty="0" smtClean="0">
                <a:solidFill>
                  <a:srgbClr val="002060"/>
                </a:solidFill>
                <a:latin typeface="+mj-lt"/>
              </a:rPr>
              <a:t>ze</a:t>
            </a:r>
          </a:p>
          <a:p>
            <a:pPr algn="just">
              <a:buNone/>
            </a:pPr>
            <a:r>
              <a:rPr lang="pl-PL" dirty="0" smtClean="0">
                <a:solidFill>
                  <a:srgbClr val="002060"/>
                </a:solidFill>
                <a:latin typeface="+mj-lt"/>
              </a:rPr>
              <a:t>sposobów </a:t>
            </a:r>
            <a:r>
              <a:rPr lang="pl-PL" dirty="0" smtClean="0">
                <a:solidFill>
                  <a:srgbClr val="002060"/>
                </a:solidFill>
                <a:latin typeface="+mj-lt"/>
              </a:rPr>
              <a:t>walki z </a:t>
            </a:r>
            <a:r>
              <a:rPr lang="pl-PL" dirty="0" err="1" smtClean="0">
                <a:solidFill>
                  <a:srgbClr val="002060"/>
                </a:solidFill>
                <a:latin typeface="+mj-lt"/>
              </a:rPr>
              <a:t>koronawirusem</a:t>
            </a:r>
            <a:r>
              <a:rPr lang="pl-PL" dirty="0" smtClean="0">
                <a:solidFill>
                  <a:srgbClr val="002060"/>
                </a:solidFill>
                <a:latin typeface="+mj-lt"/>
              </a:rPr>
              <a:t>. Jednak potrzeba </a:t>
            </a:r>
            <a:r>
              <a:rPr lang="pl-PL" dirty="0" smtClean="0">
                <a:solidFill>
                  <a:srgbClr val="002060"/>
                </a:solidFill>
                <a:latin typeface="+mj-lt"/>
              </a:rPr>
              <a:t>ochrony</a:t>
            </a:r>
          </a:p>
          <a:p>
            <a:pPr algn="just">
              <a:buNone/>
            </a:pPr>
            <a:r>
              <a:rPr lang="pl-PL" dirty="0" smtClean="0">
                <a:solidFill>
                  <a:srgbClr val="002060"/>
                </a:solidFill>
                <a:latin typeface="+mj-lt"/>
              </a:rPr>
              <a:t>społeczności </a:t>
            </a:r>
            <a:r>
              <a:rPr lang="pl-PL" dirty="0" smtClean="0">
                <a:solidFill>
                  <a:srgbClr val="002060"/>
                </a:solidFill>
                <a:latin typeface="+mj-lt"/>
              </a:rPr>
              <a:t>przed </a:t>
            </a:r>
            <a:r>
              <a:rPr lang="pl-PL" dirty="0" err="1" smtClean="0">
                <a:solidFill>
                  <a:srgbClr val="002060"/>
                </a:solidFill>
                <a:latin typeface="+mj-lt"/>
              </a:rPr>
              <a:t>koronawirusem</a:t>
            </a:r>
            <a:r>
              <a:rPr lang="pl-PL" dirty="0" smtClean="0">
                <a:solidFill>
                  <a:srgbClr val="002060"/>
                </a:solidFill>
                <a:latin typeface="+mj-lt"/>
              </a:rPr>
              <a:t> wskazuje na </a:t>
            </a:r>
            <a:r>
              <a:rPr lang="pl-PL" dirty="0" smtClean="0">
                <a:solidFill>
                  <a:srgbClr val="002060"/>
                </a:solidFill>
                <a:latin typeface="+mj-lt"/>
              </a:rPr>
              <a:t>zwiększone,</a:t>
            </a:r>
          </a:p>
          <a:p>
            <a:pPr algn="just">
              <a:buNone/>
            </a:pPr>
            <a:r>
              <a:rPr lang="pl-PL" dirty="0" smtClean="0">
                <a:solidFill>
                  <a:srgbClr val="002060"/>
                </a:solidFill>
                <a:latin typeface="+mj-lt"/>
              </a:rPr>
              <a:t>długoterminowe </a:t>
            </a:r>
            <a:r>
              <a:rPr lang="pl-PL" dirty="0" smtClean="0">
                <a:solidFill>
                  <a:srgbClr val="002060"/>
                </a:solidFill>
                <a:latin typeface="+mj-lt"/>
              </a:rPr>
              <a:t>i niekorzystne konsekwencje zdrowotne </a:t>
            </a:r>
            <a:r>
              <a:rPr lang="pl-PL" dirty="0" smtClean="0">
                <a:solidFill>
                  <a:srgbClr val="002060"/>
                </a:solidFill>
                <a:latin typeface="+mj-lt"/>
              </a:rPr>
              <a:t>wśród</a:t>
            </a:r>
          </a:p>
          <a:p>
            <a:pPr algn="just">
              <a:buNone/>
            </a:pPr>
            <a:r>
              <a:rPr lang="pl-PL" dirty="0" smtClean="0">
                <a:solidFill>
                  <a:srgbClr val="002060"/>
                </a:solidFill>
                <a:latin typeface="+mj-lt"/>
              </a:rPr>
              <a:t>dzieci </a:t>
            </a:r>
            <a:r>
              <a:rPr lang="pl-PL" dirty="0" smtClean="0">
                <a:solidFill>
                  <a:srgbClr val="002060"/>
                </a:solidFill>
                <a:latin typeface="+mj-lt"/>
              </a:rPr>
              <a:t>i młodzieży, spowodowane stresem, lękiem, niepokojem </a:t>
            </a:r>
          </a:p>
          <a:p>
            <a:pPr algn="just">
              <a:buNone/>
            </a:pPr>
            <a:r>
              <a:rPr lang="pl-PL" dirty="0" smtClean="0">
                <a:solidFill>
                  <a:srgbClr val="002060"/>
                </a:solidFill>
                <a:latin typeface="+mj-lt"/>
              </a:rPr>
              <a:t>i </a:t>
            </a:r>
            <a:r>
              <a:rPr lang="pl-PL" dirty="0" smtClean="0">
                <a:solidFill>
                  <a:srgbClr val="002060"/>
                </a:solidFill>
                <a:latin typeface="+mj-lt"/>
              </a:rPr>
              <a:t>poczuciem bezradności w czasie kryzysu epidemiologicznego.</a:t>
            </a:r>
          </a:p>
          <a:p>
            <a:endParaRPr lang="pl-PL" dirty="0"/>
          </a:p>
        </p:txBody>
      </p:sp>
      <p:sp>
        <p:nvSpPr>
          <p:cNvPr id="2049" name="Rectangle 1"/>
          <p:cNvSpPr>
            <a:spLocks noChangeArrowheads="1"/>
          </p:cNvSpPr>
          <p:nvPr/>
        </p:nvSpPr>
        <p:spPr bwMode="auto">
          <a:xfrm>
            <a:off x="323528" y="3147637"/>
            <a:ext cx="4752528"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b="1" i="0" u="none" strike="noStrike" cap="none" normalizeH="0" baseline="0" dirty="0" smtClean="0">
                <a:ln>
                  <a:noFill/>
                </a:ln>
                <a:solidFill>
                  <a:schemeClr val="accent4">
                    <a:lumMod val="75000"/>
                  </a:schemeClr>
                </a:solidFill>
                <a:effectLst/>
                <a:latin typeface="Bahnschrift Light SemiCondensed" pitchFamily="34" charset="0"/>
                <a:ea typeface="Calibri" pitchFamily="34" charset="0"/>
                <a:cs typeface="Times New Roman" pitchFamily="18" charset="0"/>
              </a:rPr>
              <a:t>OTYŁOŚĆ</a:t>
            </a:r>
            <a:endParaRPr kumimoji="0" lang="pl-PL" b="1" i="0" u="none" strike="noStrike" cap="none" normalizeH="0" baseline="0" dirty="0" smtClean="0">
              <a:ln>
                <a:noFill/>
              </a:ln>
              <a:solidFill>
                <a:schemeClr val="accent4">
                  <a:lumMod val="75000"/>
                </a:schemeClr>
              </a:solidFill>
              <a:effectLst/>
              <a:latin typeface="Bahnschrift Light SemiCondensed"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pl-PL" b="0" i="0" u="none" strike="noStrike" cap="none" normalizeH="0" baseline="0" dirty="0" smtClean="0">
                <a:ln>
                  <a:noFill/>
                </a:ln>
                <a:solidFill>
                  <a:schemeClr val="accent4">
                    <a:lumMod val="75000"/>
                  </a:schemeClr>
                </a:solidFill>
                <a:effectLst/>
                <a:latin typeface="Bahnschrift Light SemiCondensed" pitchFamily="34" charset="0"/>
                <a:ea typeface="Calibri" pitchFamily="34" charset="0"/>
                <a:cs typeface="Times New Roman" pitchFamily="18" charset="0"/>
              </a:rPr>
              <a:t>Co piąte dziecko w Polsce ma nadwagę. Otyłość to epidemii XXI wieku.  </a:t>
            </a:r>
            <a:r>
              <a:rPr kumimoji="0" lang="pl-PL" b="0" i="0" u="none" strike="noStrike" cap="none" normalizeH="0" baseline="0" dirty="0" err="1" smtClean="0">
                <a:ln>
                  <a:noFill/>
                </a:ln>
                <a:solidFill>
                  <a:schemeClr val="accent4">
                    <a:lumMod val="75000"/>
                  </a:schemeClr>
                </a:solidFill>
                <a:effectLst/>
                <a:latin typeface="Bahnschrift Light SemiCondensed" pitchFamily="34" charset="0"/>
                <a:ea typeface="Calibri" pitchFamily="34" charset="0"/>
                <a:cs typeface="Times New Roman" pitchFamily="18" charset="0"/>
              </a:rPr>
              <a:t>Lockdown</a:t>
            </a:r>
            <a:r>
              <a:rPr kumimoji="0" lang="pl-PL" b="0" i="0" u="none" strike="noStrike" cap="none" normalizeH="0" baseline="0" dirty="0" smtClean="0">
                <a:ln>
                  <a:noFill/>
                </a:ln>
                <a:solidFill>
                  <a:schemeClr val="accent4">
                    <a:lumMod val="75000"/>
                  </a:schemeClr>
                </a:solidFill>
                <a:effectLst/>
                <a:latin typeface="Bahnschrift Light SemiCondensed" pitchFamily="34" charset="0"/>
                <a:ea typeface="Calibri" pitchFamily="34" charset="0"/>
                <a:cs typeface="Times New Roman" pitchFamily="18" charset="0"/>
              </a:rPr>
              <a:t> spowodował ograniczenie aktywności fizycznej co skutkuje pojawieniem się nadmiernych kilogramów. Nadmierna masa ciała wywołuje ograniczenia narządu ruchu. Brak możliwości spędzania czasu poza domem często przyczynia się do nasilenia błędów żywieniowych. Częściej sięgamy po coś słodkiego.</a:t>
            </a:r>
            <a:endParaRPr kumimoji="0" lang="pl-PL" b="0" i="0" u="none" strike="noStrike" cap="none" normalizeH="0" baseline="0" dirty="0" smtClean="0">
              <a:ln>
                <a:noFill/>
              </a:ln>
              <a:solidFill>
                <a:schemeClr val="accent4">
                  <a:lumMod val="75000"/>
                </a:schemeClr>
              </a:solidFill>
              <a:effectLst/>
              <a:latin typeface="Bahnschrift Light SemiCondensed"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b="0" i="0" u="none" strike="noStrike" cap="none" normalizeH="0" baseline="0" dirty="0" smtClean="0">
                <a:ln>
                  <a:noFill/>
                </a:ln>
                <a:solidFill>
                  <a:schemeClr val="accent4">
                    <a:lumMod val="75000"/>
                  </a:schemeClr>
                </a:solidFill>
                <a:effectLst/>
                <a:latin typeface="Bahnschrift Light SemiCondensed" pitchFamily="34" charset="0"/>
                <a:ea typeface="Calibri" pitchFamily="34" charset="0"/>
                <a:cs typeface="Times New Roman" pitchFamily="18" charset="0"/>
              </a:rPr>
              <a:t>Brak ruchu, siedzący tryb życia, niewłaściwe żywienie, to prosta droga do otyłości.</a:t>
            </a:r>
            <a:endParaRPr kumimoji="0" lang="pl-PL" b="0" i="0" u="none" strike="noStrike" cap="none" normalizeH="0" baseline="0" dirty="0" smtClean="0">
              <a:ln>
                <a:noFill/>
              </a:ln>
              <a:solidFill>
                <a:schemeClr val="accent4">
                  <a:lumMod val="75000"/>
                </a:schemeClr>
              </a:solidFill>
              <a:effectLst/>
              <a:latin typeface="Bahnschrift Light SemiCondensed" pitchFamily="34" charset="0"/>
              <a:cs typeface="Arial" pitchFamily="34" charset="0"/>
            </a:endParaRPr>
          </a:p>
        </p:txBody>
      </p:sp>
      <p:sp>
        <p:nvSpPr>
          <p:cNvPr id="2050" name="Rectangle 2"/>
          <p:cNvSpPr>
            <a:spLocks noChangeArrowheads="1"/>
          </p:cNvSpPr>
          <p:nvPr/>
        </p:nvSpPr>
        <p:spPr bwMode="auto">
          <a:xfrm>
            <a:off x="5148064" y="3058214"/>
            <a:ext cx="3672408"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200" b="1" i="0" u="none" strike="noStrike" cap="none" normalizeH="0" baseline="0" dirty="0" smtClean="0">
                <a:ln>
                  <a:noFill/>
                </a:ln>
                <a:solidFill>
                  <a:schemeClr val="accent3">
                    <a:lumMod val="75000"/>
                  </a:schemeClr>
                </a:solidFill>
                <a:effectLst/>
                <a:ea typeface="Calibri" pitchFamily="34" charset="0"/>
                <a:cs typeface="Times New Roman" pitchFamily="18" charset="0"/>
              </a:rPr>
              <a:t>UZALEŻNIENIE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pl-PL" sz="1200" b="1" i="0" u="none" strike="noStrike" cap="none" normalizeH="0" baseline="0" dirty="0" smtClean="0">
              <a:ln>
                <a:noFill/>
              </a:ln>
              <a:solidFill>
                <a:schemeClr val="accent3">
                  <a:lumMod val="75000"/>
                </a:schemeClr>
              </a:solidFill>
              <a:effectLst/>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pl-PL" sz="1400" b="0" i="0" u="none" strike="noStrike" cap="none" normalizeH="0" baseline="0" dirty="0" smtClean="0">
                <a:ln>
                  <a:noFill/>
                </a:ln>
                <a:solidFill>
                  <a:schemeClr val="accent3">
                    <a:lumMod val="75000"/>
                  </a:schemeClr>
                </a:solidFill>
                <a:effectLst/>
                <a:ea typeface="Calibri" pitchFamily="34" charset="0"/>
                <a:cs typeface="Times New Roman" pitchFamily="18" charset="0"/>
              </a:rPr>
              <a:t>Nasze życie w czasie pandemii przeniosło się do świata wirtualnego. Wielogodzinne siedzenie w  Internecie, życie w mediach </a:t>
            </a:r>
            <a:r>
              <a:rPr kumimoji="0" lang="pl-PL" sz="1400" b="0" i="0" u="none" strike="noStrike" cap="none" normalizeH="0" baseline="0" dirty="0" err="1" smtClean="0">
                <a:ln>
                  <a:noFill/>
                </a:ln>
                <a:solidFill>
                  <a:schemeClr val="accent3">
                    <a:lumMod val="75000"/>
                  </a:schemeClr>
                </a:solidFill>
                <a:effectLst/>
                <a:ea typeface="Calibri" pitchFamily="34" charset="0"/>
                <a:cs typeface="Times New Roman" pitchFamily="18" charset="0"/>
              </a:rPr>
              <a:t>społecznościowych</a:t>
            </a:r>
            <a:r>
              <a:rPr kumimoji="0" lang="pl-PL" sz="1400" b="0" i="0" u="none" strike="noStrike" cap="none" normalizeH="0" baseline="0" dirty="0" smtClean="0">
                <a:ln>
                  <a:noFill/>
                </a:ln>
                <a:solidFill>
                  <a:schemeClr val="accent3">
                    <a:lumMod val="75000"/>
                  </a:schemeClr>
                </a:solidFill>
                <a:effectLst/>
                <a:ea typeface="Calibri" pitchFamily="34" charset="0"/>
                <a:cs typeface="Times New Roman" pitchFamily="18" charset="0"/>
              </a:rPr>
              <a:t>, aplikacje ściągane na telefon, gry to wszystko wciąga w nałóg dzieci.</a:t>
            </a:r>
            <a:endParaRPr kumimoji="0" lang="pl-PL" sz="1400" b="0" i="0" u="none" strike="noStrike" cap="none" normalizeH="0" baseline="0" dirty="0" smtClean="0">
              <a:ln>
                <a:noFill/>
              </a:ln>
              <a:solidFill>
                <a:schemeClr val="accent3">
                  <a:lumMod val="75000"/>
                </a:schemeClr>
              </a:solidFill>
              <a:effectLst/>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pl-PL" sz="1400" b="0" i="0" u="none" strike="noStrike" cap="none" normalizeH="0" baseline="0" dirty="0" smtClean="0">
                <a:ln>
                  <a:noFill/>
                </a:ln>
                <a:solidFill>
                  <a:schemeClr val="accent3">
                    <a:lumMod val="75000"/>
                  </a:schemeClr>
                </a:solidFill>
                <a:effectLst/>
                <a:ea typeface="Calibri" pitchFamily="34" charset="0"/>
                <a:cs typeface="Times New Roman" pitchFamily="18" charset="0"/>
              </a:rPr>
              <a:t>Uzależnienie to bardzo trudny problem do rozwiązania nie tylko dla rodziców, ale również dla specjalistów. Jak nie zatracić się w świecie nowych technologii?</a:t>
            </a:r>
            <a:endParaRPr kumimoji="0" lang="pl-PL" sz="1400" b="0" i="0" u="none" strike="noStrike" cap="none" normalizeH="0" baseline="0" dirty="0" smtClean="0">
              <a:ln>
                <a:noFill/>
              </a:ln>
              <a:solidFill>
                <a:schemeClr val="accent3">
                  <a:lumMod val="75000"/>
                </a:schemeClr>
              </a:solidFill>
              <a:effectLst/>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pl-PL" sz="1400" b="0" i="0" u="none" strike="noStrike" cap="none" normalizeH="0" baseline="0" dirty="0" smtClean="0">
                <a:ln>
                  <a:noFill/>
                </a:ln>
                <a:solidFill>
                  <a:schemeClr val="accent3">
                    <a:lumMod val="75000"/>
                  </a:schemeClr>
                </a:solidFill>
                <a:effectLst/>
                <a:ea typeface="Calibri" pitchFamily="34" charset="0"/>
                <a:cs typeface="Times New Roman" pitchFamily="18" charset="0"/>
              </a:rPr>
              <a:t>Czas pandemii wymaga od Nas wypracowania nowych form spędzania czasu wolnego. Niech będzie to okazja do odkrycia nowych zainteresowań.</a:t>
            </a:r>
            <a:endParaRPr kumimoji="0" lang="pl-PL" sz="1400" b="0" i="0" u="none" strike="noStrike" cap="none" normalizeH="0" baseline="0" dirty="0" smtClean="0">
              <a:ln>
                <a:noFill/>
              </a:ln>
              <a:solidFill>
                <a:schemeClr val="accent3">
                  <a:lumMod val="75000"/>
                </a:schemeClr>
              </a:solidFill>
              <a:effectLst/>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sz="2200" b="1" dirty="0" smtClean="0">
                <a:solidFill>
                  <a:srgbClr val="C00000"/>
                </a:solidFill>
                <a:latin typeface="High Tower Text" pitchFamily="18" charset="0"/>
              </a:rPr>
              <a:t>Codziennie śledzimy sytuację na świecie związaną z pandemią Covid-19. Nadmiar informacji zwłaszcza gdy są one sprzeczne ze sobą powoduje strach, lęk, </a:t>
            </a:r>
            <a:r>
              <a:rPr lang="pl-PL" sz="2200" b="1" dirty="0" smtClean="0">
                <a:solidFill>
                  <a:srgbClr val="C00000"/>
                </a:solidFill>
                <a:latin typeface="High Tower Text" pitchFamily="18" charset="0"/>
              </a:rPr>
              <a:t>niepewność może</a:t>
            </a:r>
            <a:r>
              <a:rPr lang="pl-PL" sz="2200" b="1" dirty="0" smtClean="0">
                <a:solidFill>
                  <a:srgbClr val="C00000"/>
                </a:solidFill>
                <a:latin typeface="High Tower Text" pitchFamily="18" charset="0"/>
              </a:rPr>
              <a:t> doprowadzić do poważnych zaburzeń, które wymagać będą pomocy psychologa lub psychiatry</a:t>
            </a:r>
            <a:r>
              <a:rPr lang="pl-PL" sz="2200" b="1" dirty="0" smtClean="0">
                <a:solidFill>
                  <a:srgbClr val="C00000"/>
                </a:solidFill>
                <a:latin typeface="High Tower Text" pitchFamily="18" charset="0"/>
              </a:rPr>
              <a:t> </a:t>
            </a:r>
            <a:r>
              <a:rPr lang="pl-PL" sz="1600" b="1" dirty="0" smtClean="0">
                <a:latin typeface="High Tower Text" pitchFamily="18" charset="0"/>
              </a:rPr>
              <a:t/>
            </a:r>
            <a:br>
              <a:rPr lang="pl-PL" sz="1600" b="1" dirty="0" smtClean="0">
                <a:latin typeface="High Tower Text" pitchFamily="18" charset="0"/>
              </a:rPr>
            </a:br>
            <a:r>
              <a:rPr lang="pl-PL" sz="1600" b="1" dirty="0" smtClean="0">
                <a:latin typeface="High Tower Text" pitchFamily="18" charset="0"/>
              </a:rPr>
              <a:t>.</a:t>
            </a:r>
            <a:r>
              <a:rPr lang="pl-PL" sz="1200" dirty="0" smtClean="0"/>
              <a:t/>
            </a:r>
            <a:br>
              <a:rPr lang="pl-PL" sz="1200" dirty="0" smtClean="0"/>
            </a:br>
            <a:endParaRPr lang="pl-PL" sz="1200" dirty="0"/>
          </a:p>
        </p:txBody>
      </p:sp>
      <p:sp>
        <p:nvSpPr>
          <p:cNvPr id="3" name="Symbol zastępczy zawartości 2"/>
          <p:cNvSpPr>
            <a:spLocks noGrp="1"/>
          </p:cNvSpPr>
          <p:nvPr>
            <p:ph idx="1"/>
          </p:nvPr>
        </p:nvSpPr>
        <p:spPr>
          <a:xfrm>
            <a:off x="467544" y="2532888"/>
            <a:ext cx="8229600" cy="4325112"/>
          </a:xfrm>
        </p:spPr>
        <p:txBody>
          <a:bodyPr>
            <a:normAutofit fontScale="55000" lnSpcReduction="20000"/>
          </a:bodyPr>
          <a:lstStyle/>
          <a:p>
            <a:pPr algn="ctr">
              <a:buNone/>
            </a:pPr>
            <a:r>
              <a:rPr lang="pl-PL" dirty="0" smtClean="0">
                <a:solidFill>
                  <a:schemeClr val="accent4">
                    <a:lumMod val="75000"/>
                  </a:schemeClr>
                </a:solidFill>
              </a:rPr>
              <a:t>DOBRE PRAKTYKI</a:t>
            </a:r>
          </a:p>
          <a:p>
            <a:pPr>
              <a:buNone/>
            </a:pPr>
            <a:r>
              <a:rPr lang="pl-PL" dirty="0" smtClean="0">
                <a:solidFill>
                  <a:schemeClr val="accent4">
                    <a:lumMod val="75000"/>
                  </a:schemeClr>
                </a:solidFill>
              </a:rPr>
              <a:t> </a:t>
            </a:r>
          </a:p>
          <a:p>
            <a:r>
              <a:rPr lang="pl-PL" dirty="0" smtClean="0">
                <a:solidFill>
                  <a:schemeClr val="accent4">
                    <a:lumMod val="75000"/>
                  </a:schemeClr>
                </a:solidFill>
              </a:rPr>
              <a:t>Nie zapominajmy o emocjach, które w tym trudnym czasie towarzyszą każdemu dziecku. Rozmawiajmy z dziećmi o emocjach. Dziecko ma prawo czuć strach, niepokój. Nie oszukujmy dzieci, jeśli my też się czegoś boimy, czujemy niepokój</a:t>
            </a:r>
          </a:p>
          <a:p>
            <a:r>
              <a:rPr lang="pl-PL" dirty="0" smtClean="0">
                <a:solidFill>
                  <a:schemeClr val="accent4">
                    <a:lumMod val="75000"/>
                  </a:schemeClr>
                </a:solidFill>
              </a:rPr>
              <a:t>Angażujmy dzieci w obowiązki domowe</a:t>
            </a:r>
          </a:p>
          <a:p>
            <a:r>
              <a:rPr lang="pl-PL" dirty="0" smtClean="0">
                <a:solidFill>
                  <a:schemeClr val="accent4">
                    <a:lumMod val="75000"/>
                  </a:schemeClr>
                </a:solidFill>
              </a:rPr>
              <a:t>Zachowujmy stały rytm dnia</a:t>
            </a:r>
          </a:p>
          <a:p>
            <a:r>
              <a:rPr lang="pl-PL" dirty="0" smtClean="0">
                <a:solidFill>
                  <a:schemeClr val="accent4">
                    <a:lumMod val="75000"/>
                  </a:schemeClr>
                </a:solidFill>
              </a:rPr>
              <a:t>Zajęcia </a:t>
            </a:r>
            <a:r>
              <a:rPr lang="pl-PL" dirty="0" err="1" smtClean="0">
                <a:solidFill>
                  <a:schemeClr val="accent4">
                    <a:lumMod val="75000"/>
                  </a:schemeClr>
                </a:solidFill>
              </a:rPr>
              <a:t>online</a:t>
            </a:r>
            <a:r>
              <a:rPr lang="pl-PL" dirty="0" smtClean="0">
                <a:solidFill>
                  <a:schemeClr val="accent4">
                    <a:lumMod val="75000"/>
                  </a:schemeClr>
                </a:solidFill>
              </a:rPr>
              <a:t> to częsty pretekst do wielogodzinnego spędzania czasu w Internecie. Sprawdzajmy czy dziecko faktycznie wykonuje zadania domowe</a:t>
            </a:r>
          </a:p>
          <a:p>
            <a:r>
              <a:rPr lang="pl-PL" dirty="0" smtClean="0">
                <a:solidFill>
                  <a:schemeClr val="accent4">
                    <a:lumMod val="75000"/>
                  </a:schemeClr>
                </a:solidFill>
              </a:rPr>
              <a:t>Rozmawiamy z dzieckiem na temat tego co dzieje się na zajęciach lekcyjnych, o tym jak sobie radzi, jak możemy mu pomóc. Stwórzmy dziecku najbardziej sprzyjające warunki do nauki</a:t>
            </a:r>
          </a:p>
          <a:p>
            <a:r>
              <a:rPr lang="pl-PL" dirty="0" smtClean="0">
                <a:solidFill>
                  <a:schemeClr val="accent4">
                    <a:lumMod val="75000"/>
                  </a:schemeClr>
                </a:solidFill>
              </a:rPr>
              <a:t>Dajmy przykład dzieciom robiąc sobie jako rodzina wspólnie przerwę od Internetu, telefonu, tabletu, TV. Spędźmy ten czas na wspólnej zabawie</a:t>
            </a:r>
          </a:p>
          <a:p>
            <a:r>
              <a:rPr lang="pl-PL" dirty="0" smtClean="0">
                <a:solidFill>
                  <a:schemeClr val="accent4">
                    <a:lumMod val="75000"/>
                  </a:schemeClr>
                </a:solidFill>
              </a:rPr>
              <a:t>Sen ma właściwości regeneracyjne. Ilość bodźców płynąca z ekranów laptopów, telefonów czy tabletów jest mecząca dla dzieci, przez co ma wpływ na to, czy dobrze śpią. Godzina przed snem to czas na wyciszenie się i przygotowani do snu</a:t>
            </a:r>
          </a:p>
          <a:p>
            <a:r>
              <a:rPr lang="pl-PL" dirty="0" smtClean="0">
                <a:solidFill>
                  <a:schemeClr val="accent4">
                    <a:lumMod val="75000"/>
                  </a:schemeClr>
                </a:solidFill>
              </a:rPr>
              <a:t>Aktywność fizyczna zapobiega stanom depresyjnym. Wprowadźmy do planu dnia zdrowy zwyczaj codziennej aktywności na świeżym powietrzu</a:t>
            </a:r>
          </a:p>
          <a:p>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51520" y="764704"/>
            <a:ext cx="8712968" cy="4678204"/>
          </a:xfrm>
          <a:prstGeom prst="rect">
            <a:avLst/>
          </a:prstGeom>
        </p:spPr>
        <p:txBody>
          <a:bodyPr wrap="square">
            <a:spAutoFit/>
          </a:bodyPr>
          <a:lstStyle/>
          <a:p>
            <a:pPr algn="ctr"/>
            <a:r>
              <a:rPr lang="pl-PL" sz="2000" b="1" dirty="0" smtClean="0">
                <a:solidFill>
                  <a:srgbClr val="7030A0"/>
                </a:solidFill>
                <a:latin typeface="Arial Narrow" pitchFamily="34" charset="0"/>
              </a:rPr>
              <a:t>Materiały na temat zdrowia psychicznego w okresie </a:t>
            </a:r>
            <a:r>
              <a:rPr lang="pl-PL" sz="2000" b="1" dirty="0" smtClean="0">
                <a:solidFill>
                  <a:srgbClr val="7030A0"/>
                </a:solidFill>
                <a:latin typeface="Arial Narrow" pitchFamily="34" charset="0"/>
              </a:rPr>
              <a:t>pandemii</a:t>
            </a:r>
          </a:p>
          <a:p>
            <a:pPr algn="ctr"/>
            <a:endParaRPr lang="pl-PL" dirty="0" smtClean="0">
              <a:solidFill>
                <a:srgbClr val="7030A0"/>
              </a:solidFill>
              <a:latin typeface="Arial Narrow" pitchFamily="34" charset="0"/>
            </a:endParaRPr>
          </a:p>
          <a:p>
            <a:r>
              <a:rPr lang="pl-PL" sz="1600" dirty="0" smtClean="0"/>
              <a:t>Linki do materiałów na temat radzenia sobie (z lękiem, stresem) i w trosce o zdrowie psychiczne w obecnej sytuacji </a:t>
            </a:r>
            <a:r>
              <a:rPr lang="pl-PL" sz="1600" dirty="0" smtClean="0"/>
              <a:t>epidemii. Zawarte </a:t>
            </a:r>
            <a:r>
              <a:rPr lang="pl-PL" sz="1600" dirty="0" smtClean="0"/>
              <a:t>w materiałach wskazówki(porady, sugestie, analizy) </a:t>
            </a:r>
            <a:r>
              <a:rPr lang="pl-PL" sz="1600" dirty="0" smtClean="0"/>
              <a:t>w </a:t>
            </a:r>
            <a:r>
              <a:rPr lang="pl-PL" sz="1600" dirty="0" smtClean="0"/>
              <a:t>zasadzie dla każdego w obecnej sytuacji</a:t>
            </a:r>
            <a:r>
              <a:rPr lang="pl-PL" sz="1600" dirty="0" smtClean="0"/>
              <a:t>.</a:t>
            </a:r>
          </a:p>
          <a:p>
            <a:endParaRPr lang="pl-PL" sz="1600" dirty="0" smtClean="0"/>
          </a:p>
          <a:p>
            <a:r>
              <a:rPr lang="pl-PL" sz="1400" dirty="0" smtClean="0"/>
              <a:t>10 </a:t>
            </a:r>
            <a:r>
              <a:rPr lang="pl-PL" sz="1400" dirty="0" smtClean="0"/>
              <a:t>wskazówek od psychologa, jak wspierać dzieci i młodzież w obliczu pandemii</a:t>
            </a:r>
          </a:p>
          <a:p>
            <a:r>
              <a:rPr lang="pl-PL" sz="1400" u="sng" dirty="0" smtClean="0">
                <a:hlinkClick r:id="rId2"/>
              </a:rPr>
              <a:t>https://</a:t>
            </a:r>
            <a:r>
              <a:rPr lang="pl-PL" sz="1400" u="sng" dirty="0" smtClean="0">
                <a:hlinkClick r:id="rId2"/>
              </a:rPr>
              <a:t>kobieta.onet.pl/koronawirus-w-polsce-psycholog-radzi-jak-wspierac-dzieci-i-mlodziez/sxd4hl8</a:t>
            </a:r>
            <a:endParaRPr lang="pl-PL" sz="1400" u="sng" dirty="0" smtClean="0"/>
          </a:p>
          <a:p>
            <a:endParaRPr lang="pl-PL" sz="1400" dirty="0" smtClean="0"/>
          </a:p>
          <a:p>
            <a:r>
              <a:rPr lang="pl-PL" sz="1400" dirty="0" smtClean="0"/>
              <a:t>Jak radzić sobie ze stresem w czasie pandemii</a:t>
            </a:r>
          </a:p>
          <a:p>
            <a:r>
              <a:rPr lang="pl-PL" sz="1400" u="sng" dirty="0" smtClean="0">
                <a:hlinkClick r:id="rId3"/>
              </a:rPr>
              <a:t>https://</a:t>
            </a:r>
            <a:r>
              <a:rPr lang="pl-PL" sz="1400" u="sng" dirty="0" smtClean="0">
                <a:hlinkClick r:id="rId3"/>
              </a:rPr>
              <a:t>twojezdrowie.rmf24.pl/choroby/koronawirus-covid-19/news-koronawirus-jak-radzic-sobie-ze-stresem-w-czasie-pandemii,nId,4388471</a:t>
            </a:r>
            <a:endParaRPr lang="pl-PL" sz="1400" u="sng" dirty="0" smtClean="0"/>
          </a:p>
          <a:p>
            <a:endParaRPr lang="pl-PL" sz="1400" dirty="0" smtClean="0"/>
          </a:p>
          <a:p>
            <a:r>
              <a:rPr lang="pl-PL" sz="1400" dirty="0" smtClean="0"/>
              <a:t>Jak radzić sobie z lękiem i jak mówić dziecku o epidemii( dr Tomasz </a:t>
            </a:r>
            <a:r>
              <a:rPr lang="pl-PL" sz="1400" dirty="0" err="1" smtClean="0"/>
              <a:t>Srebrnicki</a:t>
            </a:r>
            <a:r>
              <a:rPr lang="pl-PL" sz="1400" dirty="0" smtClean="0"/>
              <a:t>)</a:t>
            </a:r>
          </a:p>
          <a:p>
            <a:r>
              <a:rPr lang="pl-PL" sz="1400" u="sng" dirty="0" smtClean="0">
                <a:hlinkClick r:id="rId4"/>
              </a:rPr>
              <a:t>https://</a:t>
            </a:r>
            <a:r>
              <a:rPr lang="pl-PL" sz="1400" u="sng" dirty="0" smtClean="0">
                <a:hlinkClick r:id="rId4"/>
              </a:rPr>
              <a:t>zdrowie.radiozet.pl/Psychologia/Lek-i-nerwice/Koronawirus-jak-zadbac-o-siebie-podczas-pandemii</a:t>
            </a:r>
            <a:endParaRPr lang="pl-PL" sz="1400" u="sng" dirty="0" smtClean="0"/>
          </a:p>
          <a:p>
            <a:endParaRPr lang="pl-PL" sz="1400" dirty="0" smtClean="0"/>
          </a:p>
          <a:p>
            <a:r>
              <a:rPr lang="pl-PL" sz="1400" dirty="0" err="1" smtClean="0"/>
              <a:t>Koronawirus</a:t>
            </a:r>
            <a:r>
              <a:rPr lang="pl-PL" sz="1400" dirty="0" smtClean="0"/>
              <a:t>: jak zadbać o siebie podczas pandemii( to także stanowisko Polskiego Towarzystwa Psychologicznego </a:t>
            </a:r>
            <a:r>
              <a:rPr lang="pl-PL" sz="1400" dirty="0" smtClean="0"/>
              <a:t>),tu </a:t>
            </a:r>
            <a:r>
              <a:rPr lang="pl-PL" sz="1400" dirty="0" smtClean="0"/>
              <a:t>też nr telefonu do Centrum Wsparcie dla osób w stanie kryzysu psychicznego  800-70-2222</a:t>
            </a:r>
          </a:p>
          <a:p>
            <a:r>
              <a:rPr lang="pl-PL" sz="1400" u="sng" dirty="0" smtClean="0">
                <a:hlinkClick r:id="rId4"/>
              </a:rPr>
              <a:t>https://zdrowie.radiozet.pl/Psychologia/Lek-i-nerwice/Koronawirus-jak-zadbac-o-siebie-podczas-pandemii</a:t>
            </a:r>
            <a:endParaRPr lang="pl-PL" sz="1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elkomiejski">
  <a:themeElements>
    <a:clrScheme name="Wielkomiejski">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Wielkomiejski">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ielkomiejski">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59</TotalTime>
  <Words>538</Words>
  <Application>Microsoft Office PowerPoint</Application>
  <PresentationFormat>Pokaz na ekranie (4:3)</PresentationFormat>
  <Paragraphs>63</Paragraphs>
  <Slides>4</Slides>
  <Notes>0</Notes>
  <HiddenSlides>0</HiddenSlides>
  <MMClips>0</MMClips>
  <ScaleCrop>false</ScaleCrop>
  <HeadingPairs>
    <vt:vector size="4" baseType="variant">
      <vt:variant>
        <vt:lpstr>Motyw</vt:lpstr>
      </vt:variant>
      <vt:variant>
        <vt:i4>1</vt:i4>
      </vt:variant>
      <vt:variant>
        <vt:lpstr>Tytuły slajdów</vt:lpstr>
      </vt:variant>
      <vt:variant>
        <vt:i4>4</vt:i4>
      </vt:variant>
    </vt:vector>
  </HeadingPairs>
  <TitlesOfParts>
    <vt:vector size="5" baseType="lpstr">
      <vt:lpstr>Wielkomiejski</vt:lpstr>
      <vt:lpstr>     Jak dbać o ZDROWIE PSYCHICZNE DZIECI   W CZASIE PANDEMII COVID-19  </vt:lpstr>
      <vt:lpstr>    </vt:lpstr>
      <vt:lpstr>Codziennie śledzimy sytuację na świecie związaną z pandemią Covid-19. Nadmiar informacji zwłaszcza gdy są one sprzeczne ze sobą powoduje strach, lęk, niepewność może doprowadzić do poważnych zaburzeń, które wymagać będą pomocy psychologa lub psychiatry  . </vt:lpstr>
      <vt:lpstr>Slajd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Jak dbać o ZDROWIE PSYCHICZNE DZIECI W CZASIE PANDEMII COVID-19</dc:title>
  <dc:creator>User</dc:creator>
  <cp:lastModifiedBy>User</cp:lastModifiedBy>
  <cp:revision>8</cp:revision>
  <dcterms:created xsi:type="dcterms:W3CDTF">2022-01-11T08:27:51Z</dcterms:created>
  <dcterms:modified xsi:type="dcterms:W3CDTF">2022-02-06T11:29:05Z</dcterms:modified>
</cp:coreProperties>
</file>