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3488" autoAdjust="0"/>
  </p:normalViewPr>
  <p:slideViewPr>
    <p:cSldViewPr>
      <p:cViewPr>
        <p:scale>
          <a:sx n="81" d="100"/>
          <a:sy n="81" d="100"/>
        </p:scale>
        <p:origin x="-105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47FF1076-D8AC-4137-847C-229C0F4E57FD}" type="datetimeFigureOut">
              <a:rPr lang="pl-PL" smtClean="0"/>
              <a:t>2022-04-11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5429560E-97D1-4153-B81C-3AA2AE0479D1}"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429560E-97D1-4153-B81C-3AA2AE0479D1}"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429560E-97D1-4153-B81C-3AA2AE0479D1}"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429560E-97D1-4153-B81C-3AA2AE0479D1}"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429560E-97D1-4153-B81C-3AA2AE0479D1}"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429560E-97D1-4153-B81C-3AA2AE0479D1}"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429560E-97D1-4153-B81C-3AA2AE0479D1}"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429560E-97D1-4153-B81C-3AA2AE0479D1}"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47FF1076-D8AC-4137-847C-229C0F4E57FD}" type="datetimeFigureOut">
              <a:rPr lang="pl-PL" smtClean="0"/>
              <a:t>2022-04-11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429560E-97D1-4153-B81C-3AA2AE0479D1}"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47FF1076-D8AC-4137-847C-229C0F4E57FD}" type="datetimeFigureOut">
              <a:rPr lang="pl-PL" smtClean="0"/>
              <a:t>2022-04-11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429560E-97D1-4153-B81C-3AA2AE0479D1}"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47FF1076-D8AC-4137-847C-229C0F4E57FD}" type="datetimeFigureOut">
              <a:rPr lang="pl-PL" smtClean="0"/>
              <a:t>2022-04-11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5429560E-97D1-4153-B81C-3AA2AE0479D1}"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FF1076-D8AC-4137-847C-229C0F4E57FD}" type="datetimeFigureOut">
              <a:rPr lang="pl-PL" smtClean="0"/>
              <a:t>2022-04-11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429560E-97D1-4153-B81C-3AA2AE0479D1}"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620688"/>
            <a:ext cx="7772400" cy="1829761"/>
          </a:xfrm>
        </p:spPr>
        <p:txBody>
          <a:bodyPr>
            <a:normAutofit fontScale="90000"/>
          </a:bodyPr>
          <a:lstStyle/>
          <a:p>
            <a:r>
              <a:rPr lang="pl-PL" dirty="0" smtClean="0"/>
              <a:t>Jak rozmawiać z dzieckiem i wspierać w </a:t>
            </a:r>
            <a:r>
              <a:rPr lang="pl-PL" dirty="0" smtClean="0"/>
              <a:t>kryzysie</a:t>
            </a:r>
            <a:endParaRPr lang="pl-PL" dirty="0"/>
          </a:p>
        </p:txBody>
      </p:sp>
      <p:sp>
        <p:nvSpPr>
          <p:cNvPr id="3" name="Podtytuł 2"/>
          <p:cNvSpPr>
            <a:spLocks noGrp="1"/>
          </p:cNvSpPr>
          <p:nvPr>
            <p:ph type="subTitle" idx="1"/>
          </p:nvPr>
        </p:nvSpPr>
        <p:spPr>
          <a:xfrm>
            <a:off x="539552" y="2420888"/>
            <a:ext cx="8280920" cy="3384376"/>
          </a:xfrm>
        </p:spPr>
        <p:txBody>
          <a:bodyPr>
            <a:normAutofit fontScale="70000" lnSpcReduction="20000"/>
          </a:bodyPr>
          <a:lstStyle/>
          <a:p>
            <a:pPr algn="just">
              <a:lnSpc>
                <a:spcPct val="115000"/>
              </a:lnSpc>
              <a:spcAft>
                <a:spcPts val="1000"/>
              </a:spcAft>
            </a:pPr>
            <a:r>
              <a:rPr lang="pl-PL" sz="2200" dirty="0" smtClean="0">
                <a:solidFill>
                  <a:schemeClr val="tx1"/>
                </a:solidFill>
                <a:latin typeface="Arial Narrow" pitchFamily="34" charset="0"/>
                <a:ea typeface="Calibri"/>
                <a:cs typeface="Times New Roman"/>
              </a:rPr>
              <a:t>Wsparcie to rodzaj działania, które chroni życie. To również poduszka bezpieczeństwa i bufor pozytywnie wpływający na nasze zdrowie psychiczne. </a:t>
            </a:r>
          </a:p>
          <a:p>
            <a:pPr algn="just">
              <a:lnSpc>
                <a:spcPct val="115000"/>
              </a:lnSpc>
              <a:spcAft>
                <a:spcPts val="1000"/>
              </a:spcAft>
            </a:pPr>
            <a:r>
              <a:rPr lang="pl-PL" sz="2200" dirty="0" smtClean="0">
                <a:solidFill>
                  <a:schemeClr val="tx1"/>
                </a:solidFill>
                <a:latin typeface="Arial Narrow" pitchFamily="34" charset="0"/>
                <a:ea typeface="Calibri"/>
                <a:cs typeface="Times New Roman"/>
              </a:rPr>
              <a:t>Mądra pomoc w kryzysie psychicznym wymaga jednak trochę więcej uważności i ostrożności. Po pierwsze: żeby być wsparciem dla innych, dobrze jest najpierw zadbać o własne zasoby. </a:t>
            </a:r>
          </a:p>
          <a:p>
            <a:pPr algn="just">
              <a:lnSpc>
                <a:spcPct val="115000"/>
              </a:lnSpc>
              <a:spcAft>
                <a:spcPts val="1000"/>
              </a:spcAft>
            </a:pPr>
            <a:r>
              <a:rPr lang="pl-PL" sz="2200" dirty="0" smtClean="0">
                <a:solidFill>
                  <a:schemeClr val="tx1"/>
                </a:solidFill>
                <a:latin typeface="Arial Narrow" pitchFamily="34" charset="0"/>
                <a:ea typeface="Calibri"/>
                <a:cs typeface="Times New Roman"/>
              </a:rPr>
              <a:t>Warto tu również dodać, że nie każdy ma takie same moce przerobowe, nie każdy może pozwolić sobie na zaoferowanie takiej samej ilości pomocy. Powinniśmy dostosowywać swoje działania indywidualnie do swoich możliwości.</a:t>
            </a:r>
          </a:p>
          <a:p>
            <a:pPr algn="just">
              <a:lnSpc>
                <a:spcPct val="115000"/>
              </a:lnSpc>
              <a:spcAft>
                <a:spcPts val="1000"/>
              </a:spcAft>
            </a:pPr>
            <a:r>
              <a:rPr lang="pl-PL" sz="2200" dirty="0" smtClean="0">
                <a:solidFill>
                  <a:schemeClr val="tx1"/>
                </a:solidFill>
                <a:latin typeface="Arial Narrow" pitchFamily="34" charset="0"/>
                <a:ea typeface="Calibri"/>
                <a:cs typeface="Times New Roman"/>
              </a:rPr>
              <a:t>Nie ma jednej, uniwersalnej metody na wspieranie czy pomaganie. Wynika to głównie z tego, że każdy z nas ma inne potrzeby. Mądra pomoc w kryzysie to w pierwszej kolejności zapewnienie bezpieczeństwa i możliwości zrealizowania podstawowych potrzeb życiowych – cała reszta schodzi na drugi plan.</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23528" y="482772"/>
            <a:ext cx="576064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accent5">
                    <a:lumMod val="50000"/>
                  </a:schemeClr>
                </a:solidFill>
                <a:effectLst/>
                <a:latin typeface="Bahnschrift Condensed" pitchFamily="34" charset="0"/>
                <a:ea typeface="Calibri" pitchFamily="34" charset="0"/>
                <a:cs typeface="Times New Roman" pitchFamily="18" charset="0"/>
              </a:rPr>
              <a:t>Co robić, kiedy chcemy mądrze (samo)pomagać w kryzysie?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b="1" i="0" u="none" strike="noStrike" cap="none" normalizeH="0" baseline="0" dirty="0" smtClean="0">
              <a:ln>
                <a:noFill/>
              </a:ln>
              <a:solidFill>
                <a:schemeClr val="accent5">
                  <a:lumMod val="50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4">
                    <a:lumMod val="50000"/>
                  </a:schemeClr>
                </a:solidFill>
                <a:effectLst/>
                <a:latin typeface="Bahnschrift Condensed" pitchFamily="34" charset="0"/>
                <a:ea typeface="Calibri" pitchFamily="34" charset="0"/>
                <a:cs typeface="Times New Roman" pitchFamily="18" charset="0"/>
              </a:rPr>
              <a:t>Słuchajmy uważnie</a:t>
            </a:r>
            <a:endParaRPr kumimoji="0" lang="pl-PL" b="0" i="0" u="none" strike="noStrike" cap="none" normalizeH="0" baseline="0" dirty="0" smtClean="0">
              <a:ln>
                <a:noFill/>
              </a:ln>
              <a:solidFill>
                <a:schemeClr val="accent4">
                  <a:lumMod val="50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4">
                    <a:lumMod val="50000"/>
                  </a:schemeClr>
                </a:solidFill>
                <a:effectLst/>
                <a:latin typeface="Bahnschrift Condensed" pitchFamily="34" charset="0"/>
                <a:ea typeface="Calibri" pitchFamily="34" charset="0"/>
                <a:cs typeface="Times New Roman" pitchFamily="18" charset="0"/>
              </a:rPr>
              <a:t>Normalizujmy i uprawomocniajmy emocje oraz reakcje</a:t>
            </a:r>
            <a:endParaRPr kumimoji="0" lang="pl-PL" b="0" i="0" u="none" strike="noStrike" cap="none" normalizeH="0" baseline="0" dirty="0" smtClean="0">
              <a:ln>
                <a:noFill/>
              </a:ln>
              <a:solidFill>
                <a:schemeClr val="accent4">
                  <a:lumMod val="50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4">
                    <a:lumMod val="50000"/>
                  </a:schemeClr>
                </a:solidFill>
                <a:effectLst/>
                <a:latin typeface="Bahnschrift Condensed" pitchFamily="34" charset="0"/>
                <a:ea typeface="Calibri" pitchFamily="34" charset="0"/>
                <a:cs typeface="Times New Roman" pitchFamily="18" charset="0"/>
              </a:rPr>
              <a:t>Zapewnijmy przestrzeń i nie wywierajmy presji. </a:t>
            </a:r>
            <a:endParaRPr kumimoji="0" lang="pl-PL" b="0" i="0" u="none" strike="noStrike" cap="none" normalizeH="0" baseline="0" dirty="0" smtClean="0">
              <a:ln>
                <a:noFill/>
              </a:ln>
              <a:solidFill>
                <a:schemeClr val="accent4">
                  <a:lumMod val="50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b="0" i="0" u="none" strike="noStrike" cap="none" normalizeH="0" baseline="0" dirty="0" smtClean="0">
              <a:ln>
                <a:noFill/>
              </a:ln>
              <a:solidFill>
                <a:schemeClr val="accent4">
                  <a:lumMod val="50000"/>
                </a:schemeClr>
              </a:solidFill>
              <a:effectLst/>
              <a:latin typeface="Bahnschrift Condensed"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i="0" u="none" strike="noStrike" cap="none" normalizeH="0" baseline="0" dirty="0" smtClean="0">
                <a:ln>
                  <a:noFill/>
                </a:ln>
                <a:solidFill>
                  <a:schemeClr val="accent4">
                    <a:lumMod val="50000"/>
                  </a:schemeClr>
                </a:solidFill>
                <a:effectLst/>
                <a:latin typeface="Bahnschrift Condensed" pitchFamily="34" charset="0"/>
                <a:ea typeface="Calibri" pitchFamily="34" charset="0"/>
                <a:cs typeface="Times New Roman" pitchFamily="18" charset="0"/>
              </a:rPr>
              <a:t>To czasem więcej niż nam się wydaje.</a:t>
            </a:r>
            <a:endParaRPr kumimoji="0" lang="pl-PL" i="0" u="none" strike="noStrike" cap="none" normalizeH="0" baseline="0" dirty="0" smtClean="0">
              <a:ln>
                <a:noFill/>
              </a:ln>
              <a:solidFill>
                <a:schemeClr val="accent4">
                  <a:lumMod val="50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4283968" y="2132856"/>
            <a:ext cx="48600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Co mówić:</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b="0" i="0" u="none" strike="noStrike" cap="none" normalizeH="0" baseline="0" dirty="0" smtClean="0">
              <a:ln>
                <a:noFill/>
              </a:ln>
              <a:solidFill>
                <a:schemeClr val="accent6">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Jak mogę ci pomóc?</a:t>
            </a:r>
            <a:endParaRPr kumimoji="0" lang="pl-PL" b="0" i="0" u="none" strike="noStrike" cap="none" normalizeH="0" baseline="0" dirty="0" smtClean="0">
              <a:ln>
                <a:noFill/>
              </a:ln>
              <a:solidFill>
                <a:schemeClr val="accent6">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Czego teraz potrzebujesz najbardziej?</a:t>
            </a:r>
            <a:endParaRPr kumimoji="0" lang="pl-PL" b="0" i="0" u="none" strike="noStrike" cap="none" normalizeH="0" baseline="0" dirty="0" smtClean="0">
              <a:ln>
                <a:noFill/>
              </a:ln>
              <a:solidFill>
                <a:schemeClr val="accent6">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Twoje reakcje są normalne, masz prawo do tych odczuć i emocji.</a:t>
            </a:r>
            <a:endParaRPr kumimoji="0" lang="pl-PL" b="0" i="0" u="none" strike="noStrike" cap="none" normalizeH="0" baseline="0" dirty="0" smtClean="0">
              <a:ln>
                <a:noFill/>
              </a:ln>
              <a:solidFill>
                <a:schemeClr val="accent6">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Tu jesteś bezpieczna/</a:t>
            </a:r>
            <a:r>
              <a:rPr kumimoji="0" lang="pl-PL" b="0" i="0" u="none" strike="noStrike" cap="none" normalizeH="0" baseline="0" dirty="0" err="1" smtClean="0">
                <a:ln>
                  <a:noFill/>
                </a:ln>
                <a:solidFill>
                  <a:schemeClr val="accent6">
                    <a:lumMod val="75000"/>
                  </a:schemeClr>
                </a:solidFill>
                <a:effectLst/>
                <a:latin typeface="Bahnschrift Condensed" pitchFamily="34" charset="0"/>
                <a:ea typeface="Calibri" pitchFamily="34" charset="0"/>
                <a:cs typeface="Times New Roman" pitchFamily="18" charset="0"/>
              </a:rPr>
              <a:t>ny</a:t>
            </a: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 nie jesteś w tym sama/my.</a:t>
            </a:r>
            <a:endParaRPr kumimoji="0" lang="pl-PL" b="0" i="0" u="none" strike="noStrike" cap="none" normalizeH="0" baseline="0" dirty="0" smtClean="0">
              <a:ln>
                <a:noFill/>
              </a:ln>
              <a:solidFill>
                <a:schemeClr val="accent6">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Czy ostatnio piłaś/ </a:t>
            </a:r>
            <a:r>
              <a:rPr kumimoji="0" lang="pl-PL" b="0" i="0" u="none" strike="noStrike" cap="none" normalizeH="0" baseline="0" dirty="0" err="1" smtClean="0">
                <a:ln>
                  <a:noFill/>
                </a:ln>
                <a:solidFill>
                  <a:schemeClr val="accent6">
                    <a:lumMod val="75000"/>
                  </a:schemeClr>
                </a:solidFill>
                <a:effectLst/>
                <a:latin typeface="Bahnschrift Condensed" pitchFamily="34" charset="0"/>
                <a:ea typeface="Calibri" pitchFamily="34" charset="0"/>
                <a:cs typeface="Times New Roman" pitchFamily="18" charset="0"/>
              </a:rPr>
              <a:t>łeś</a:t>
            </a: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 spałaś/ </a:t>
            </a:r>
            <a:r>
              <a:rPr kumimoji="0" lang="pl-PL" b="0" i="0" u="none" strike="noStrike" cap="none" normalizeH="0" baseline="0" dirty="0" err="1" smtClean="0">
                <a:ln>
                  <a:noFill/>
                </a:ln>
                <a:solidFill>
                  <a:schemeClr val="accent6">
                    <a:lumMod val="75000"/>
                  </a:schemeClr>
                </a:solidFill>
                <a:effectLst/>
                <a:latin typeface="Bahnschrift Condensed" pitchFamily="34" charset="0"/>
                <a:ea typeface="Calibri" pitchFamily="34" charset="0"/>
                <a:cs typeface="Times New Roman" pitchFamily="18" charset="0"/>
              </a:rPr>
              <a:t>łeś</a:t>
            </a: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 jadłaś/</a:t>
            </a:r>
            <a:r>
              <a:rPr kumimoji="0" lang="pl-PL" b="0" i="0" u="none" strike="noStrike" cap="none" normalizeH="0" baseline="0" dirty="0" err="1" smtClean="0">
                <a:ln>
                  <a:noFill/>
                </a:ln>
                <a:solidFill>
                  <a:schemeClr val="accent6">
                    <a:lumMod val="75000"/>
                  </a:schemeClr>
                </a:solidFill>
                <a:effectLst/>
                <a:latin typeface="Bahnschrift Condensed" pitchFamily="34" charset="0"/>
                <a:ea typeface="Calibri" pitchFamily="34" charset="0"/>
                <a:cs typeface="Times New Roman" pitchFamily="18" charset="0"/>
              </a:rPr>
              <a:t>łeś</a:t>
            </a:r>
            <a:r>
              <a:rPr kumimoji="0" lang="pl-PL" b="0" i="0" u="none" strike="noStrike" cap="none" normalizeH="0" baseline="0" dirty="0" smtClean="0">
                <a:ln>
                  <a:noFill/>
                </a:ln>
                <a:solidFill>
                  <a:schemeClr val="accent6">
                    <a:lumMod val="75000"/>
                  </a:schemeClr>
                </a:solidFill>
                <a:effectLst/>
                <a:latin typeface="Bahnschrift Condensed" pitchFamily="34" charset="0"/>
                <a:ea typeface="Calibri" pitchFamily="34" charset="0"/>
                <a:cs typeface="Times New Roman" pitchFamily="18" charset="0"/>
              </a:rPr>
              <a:t>?</a:t>
            </a:r>
            <a:endParaRPr kumimoji="0" lang="pl-PL" b="0" i="0" u="none" strike="noStrike" cap="none" normalizeH="0" baseline="0" dirty="0" smtClean="0">
              <a:ln>
                <a:noFill/>
              </a:ln>
              <a:solidFill>
                <a:schemeClr val="accent6">
                  <a:lumMod val="75000"/>
                </a:schemeClr>
              </a:solidFill>
              <a:effectLst/>
              <a:latin typeface="Bahnschrift Condensed" pitchFamily="34" charset="0"/>
              <a:cs typeface="Arial" pitchFamily="34" charset="0"/>
            </a:endParaRPr>
          </a:p>
        </p:txBody>
      </p:sp>
      <p:sp>
        <p:nvSpPr>
          <p:cNvPr id="3075" name="Rectangle 3"/>
          <p:cNvSpPr>
            <a:spLocks noChangeArrowheads="1"/>
          </p:cNvSpPr>
          <p:nvPr/>
        </p:nvSpPr>
        <p:spPr bwMode="auto">
          <a:xfrm>
            <a:off x="395536" y="3861048"/>
            <a:ext cx="460851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accent3">
                    <a:lumMod val="75000"/>
                  </a:schemeClr>
                </a:solidFill>
                <a:effectLst/>
                <a:latin typeface="Bahnschrift Condensed" pitchFamily="34" charset="0"/>
                <a:ea typeface="Calibri" pitchFamily="34" charset="0"/>
                <a:cs typeface="Times New Roman" pitchFamily="18" charset="0"/>
              </a:rPr>
              <a:t>Jak lepiej nie wspierać: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b="0" i="0" u="none" strike="noStrike" cap="none" normalizeH="0" baseline="0" dirty="0" smtClean="0">
              <a:ln>
                <a:noFill/>
              </a:ln>
              <a:solidFill>
                <a:schemeClr val="accent3">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3">
                    <a:lumMod val="75000"/>
                  </a:schemeClr>
                </a:solidFill>
                <a:effectLst/>
                <a:latin typeface="Bahnschrift Condensed" pitchFamily="34" charset="0"/>
                <a:ea typeface="Calibri" pitchFamily="34" charset="0"/>
                <a:cs typeface="Times New Roman" pitchFamily="18" charset="0"/>
              </a:rPr>
              <a:t>Opowiedz mi wszystko ze szczegółami, koniecznie.</a:t>
            </a:r>
            <a:endParaRPr kumimoji="0" lang="pl-PL" b="0" i="0" u="none" strike="noStrike" cap="none" normalizeH="0" baseline="0" dirty="0" smtClean="0">
              <a:ln>
                <a:noFill/>
              </a:ln>
              <a:solidFill>
                <a:schemeClr val="accent3">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3">
                    <a:lumMod val="75000"/>
                  </a:schemeClr>
                </a:solidFill>
                <a:effectLst/>
                <a:latin typeface="Bahnschrift Condensed" pitchFamily="34" charset="0"/>
                <a:ea typeface="Calibri" pitchFamily="34" charset="0"/>
                <a:cs typeface="Times New Roman" pitchFamily="18" charset="0"/>
              </a:rPr>
              <a:t>Daj spokój, nic się nie stało, jesteś cała/ </a:t>
            </a:r>
            <a:r>
              <a:rPr kumimoji="0" lang="pl-PL" b="0" i="0" u="none" strike="noStrike" cap="none" normalizeH="0" baseline="0" dirty="0" err="1" smtClean="0">
                <a:ln>
                  <a:noFill/>
                </a:ln>
                <a:solidFill>
                  <a:schemeClr val="accent3">
                    <a:lumMod val="75000"/>
                  </a:schemeClr>
                </a:solidFill>
                <a:effectLst/>
                <a:latin typeface="Bahnschrift Condensed" pitchFamily="34" charset="0"/>
                <a:ea typeface="Calibri" pitchFamily="34" charset="0"/>
                <a:cs typeface="Times New Roman" pitchFamily="18" charset="0"/>
              </a:rPr>
              <a:t>ły</a:t>
            </a:r>
            <a:r>
              <a:rPr kumimoji="0" lang="pl-PL" b="0" i="0" u="none" strike="noStrike" cap="none" normalizeH="0" baseline="0" dirty="0" smtClean="0">
                <a:ln>
                  <a:noFill/>
                </a:ln>
                <a:solidFill>
                  <a:schemeClr val="accent3">
                    <a:lumMod val="75000"/>
                  </a:schemeClr>
                </a:solidFill>
                <a:effectLst/>
                <a:latin typeface="Bahnschrift Condensed" pitchFamily="34" charset="0"/>
                <a:ea typeface="Calibri" pitchFamily="34" charset="0"/>
                <a:cs typeface="Times New Roman" pitchFamily="18" charset="0"/>
              </a:rPr>
              <a:t> i zdrowa/ wy.</a:t>
            </a:r>
            <a:endParaRPr kumimoji="0" lang="pl-PL" b="0" i="0" u="none" strike="noStrike" cap="none" normalizeH="0" baseline="0" dirty="0" smtClean="0">
              <a:ln>
                <a:noFill/>
              </a:ln>
              <a:solidFill>
                <a:schemeClr val="accent3">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3">
                    <a:lumMod val="75000"/>
                  </a:schemeClr>
                </a:solidFill>
                <a:effectLst/>
                <a:latin typeface="Bahnschrift Condensed" pitchFamily="34" charset="0"/>
                <a:ea typeface="Calibri" pitchFamily="34" charset="0"/>
                <a:cs typeface="Times New Roman" pitchFamily="18" charset="0"/>
              </a:rPr>
              <a:t>Co cię nie zabije, to cię wzmocni, czas leczy rany.</a:t>
            </a:r>
            <a:endParaRPr kumimoji="0" lang="pl-PL" b="0" i="0" u="none" strike="noStrike" cap="none" normalizeH="0" baseline="0" dirty="0" smtClean="0">
              <a:ln>
                <a:noFill/>
              </a:ln>
              <a:solidFill>
                <a:schemeClr val="accent3">
                  <a:lumMod val="75000"/>
                </a:schemeClr>
              </a:solidFill>
              <a:effectLst/>
              <a:latin typeface="Bahnschrift Condense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b="0" i="0" u="none" strike="noStrike" cap="none" normalizeH="0" baseline="0" dirty="0" smtClean="0">
                <a:ln>
                  <a:noFill/>
                </a:ln>
                <a:solidFill>
                  <a:schemeClr val="accent3">
                    <a:lumMod val="75000"/>
                  </a:schemeClr>
                </a:solidFill>
                <a:effectLst/>
                <a:latin typeface="Bahnschrift Condensed" pitchFamily="34" charset="0"/>
                <a:ea typeface="Calibri" pitchFamily="34" charset="0"/>
                <a:cs typeface="Times New Roman" pitchFamily="18" charset="0"/>
              </a:rPr>
              <a:t>Będzie dobrze, zmień swoje myślenie na bardziej pozytywne</a:t>
            </a:r>
            <a:r>
              <a:rPr kumimoji="0" lang="pl-PL" sz="1100" b="0" i="0" u="none" strike="noStrike" cap="none" normalizeH="0" baseline="0" dirty="0" smtClean="0">
                <a:ln>
                  <a:noFill/>
                </a:ln>
                <a:solidFill>
                  <a:schemeClr val="accent3">
                    <a:lumMod val="75000"/>
                  </a:schemeClr>
                </a:solidFill>
                <a:effectLst/>
                <a:latin typeface="Arial Narrow" pitchFamily="34" charset="0"/>
                <a:ea typeface="Calibri" pitchFamily="34" charset="0"/>
                <a:cs typeface="Times New Roman" pitchFamily="18" charset="0"/>
              </a:rPr>
              <a:t>.</a:t>
            </a:r>
            <a:endParaRPr kumimoji="0" lang="pl-PL" sz="1800" b="0" i="0" u="none" strike="noStrike" cap="none" normalizeH="0" baseline="0" dirty="0" smtClean="0">
              <a:ln>
                <a:noFill/>
              </a:ln>
              <a:solidFill>
                <a:schemeClr val="accent3">
                  <a:lumMod val="75000"/>
                </a:schemeClr>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07504" y="692696"/>
            <a:ext cx="8712968" cy="3370379"/>
          </a:xfrm>
        </p:spPr>
        <p:txBody>
          <a:bodyPr>
            <a:normAutofit fontScale="77500" lnSpcReduction="20000"/>
          </a:bodyPr>
          <a:lstStyle/>
          <a:p>
            <a:pPr algn="ctr">
              <a:buNone/>
            </a:pPr>
            <a:r>
              <a:rPr lang="pl-PL" sz="2800" b="1" dirty="0" smtClean="0">
                <a:solidFill>
                  <a:schemeClr val="accent6">
                    <a:lumMod val="75000"/>
                  </a:schemeClr>
                </a:solidFill>
                <a:latin typeface="Arial" pitchFamily="34" charset="0"/>
                <a:cs typeface="Arial" pitchFamily="34" charset="0"/>
              </a:rPr>
              <a:t>Rozmawiając z dzieckiem czy nastolatkiem, zadbaj </a:t>
            </a:r>
            <a:br>
              <a:rPr lang="pl-PL" sz="2800" b="1" dirty="0" smtClean="0">
                <a:solidFill>
                  <a:schemeClr val="accent6">
                    <a:lumMod val="75000"/>
                  </a:schemeClr>
                </a:solidFill>
                <a:latin typeface="Arial" pitchFamily="34" charset="0"/>
                <a:cs typeface="Arial" pitchFamily="34" charset="0"/>
              </a:rPr>
            </a:br>
            <a:r>
              <a:rPr lang="pl-PL" sz="2800" b="1" dirty="0" smtClean="0">
                <a:solidFill>
                  <a:schemeClr val="accent6">
                    <a:lumMod val="75000"/>
                  </a:schemeClr>
                </a:solidFill>
                <a:latin typeface="Arial" pitchFamily="34" charset="0"/>
                <a:cs typeface="Arial" pitchFamily="34" charset="0"/>
              </a:rPr>
              <a:t>o otwierającą komunikację.</a:t>
            </a:r>
          </a:p>
          <a:p>
            <a:pPr algn="just">
              <a:buNone/>
            </a:pPr>
            <a:endParaRPr lang="pl-PL" sz="2800" dirty="0" smtClean="0">
              <a:solidFill>
                <a:schemeClr val="accent5">
                  <a:lumMod val="50000"/>
                </a:schemeClr>
              </a:solidFill>
              <a:latin typeface="Arial" pitchFamily="34" charset="0"/>
              <a:cs typeface="Arial" pitchFamily="34" charset="0"/>
            </a:endParaRPr>
          </a:p>
          <a:p>
            <a:pPr algn="just">
              <a:buNone/>
            </a:pPr>
            <a:r>
              <a:rPr lang="pl-PL" sz="2600" dirty="0" smtClean="0">
                <a:solidFill>
                  <a:schemeClr val="accent5">
                    <a:lumMod val="50000"/>
                  </a:schemeClr>
                </a:solidFill>
                <a:latin typeface="Arial" pitchFamily="34" charset="0"/>
                <a:cs typeface="Arial" pitchFamily="34" charset="0"/>
              </a:rPr>
              <a:t>Nie używaj typowych” </a:t>
            </a:r>
            <a:r>
              <a:rPr lang="pl-PL" sz="2600" dirty="0" err="1" smtClean="0">
                <a:solidFill>
                  <a:schemeClr val="accent5">
                    <a:lumMod val="50000"/>
                  </a:schemeClr>
                </a:solidFill>
                <a:latin typeface="Arial" pitchFamily="34" charset="0"/>
                <a:cs typeface="Arial" pitchFamily="34" charset="0"/>
              </a:rPr>
              <a:t>pocieszaczy</a:t>
            </a:r>
            <a:r>
              <a:rPr lang="pl-PL" sz="2600" dirty="0" smtClean="0">
                <a:solidFill>
                  <a:schemeClr val="accent5">
                    <a:lumMod val="50000"/>
                  </a:schemeClr>
                </a:solidFill>
                <a:latin typeface="Arial" pitchFamily="34" charset="0"/>
                <a:cs typeface="Arial" pitchFamily="34" charset="0"/>
              </a:rPr>
              <a:t>”, skup się na tym jak rozumiesz</a:t>
            </a:r>
          </a:p>
          <a:p>
            <a:pPr algn="just">
              <a:buNone/>
            </a:pPr>
            <a:r>
              <a:rPr lang="pl-PL" sz="2600" dirty="0" smtClean="0">
                <a:solidFill>
                  <a:schemeClr val="accent5">
                    <a:lumMod val="50000"/>
                  </a:schemeClr>
                </a:solidFill>
                <a:latin typeface="Arial" pitchFamily="34" charset="0"/>
                <a:cs typeface="Arial" pitchFamily="34" charset="0"/>
              </a:rPr>
              <a:t>wypowiedź dziecka. Rozważ jakie widzisz w nim emocje, jakie emocje </a:t>
            </a:r>
          </a:p>
          <a:p>
            <a:pPr algn="just">
              <a:buNone/>
            </a:pPr>
            <a:r>
              <a:rPr lang="pl-PL" sz="2600" dirty="0" smtClean="0">
                <a:solidFill>
                  <a:schemeClr val="accent5">
                    <a:lumMod val="50000"/>
                  </a:schemeClr>
                </a:solidFill>
                <a:latin typeface="Arial" pitchFamily="34" charset="0"/>
                <a:cs typeface="Arial" pitchFamily="34" charset="0"/>
              </a:rPr>
              <a:t>w tobie wzbudza to,  co mówi dziecko. </a:t>
            </a:r>
          </a:p>
          <a:p>
            <a:pPr algn="just">
              <a:buNone/>
            </a:pPr>
            <a:r>
              <a:rPr lang="pl-PL" sz="2600" dirty="0" smtClean="0">
                <a:solidFill>
                  <a:schemeClr val="accent5">
                    <a:lumMod val="50000"/>
                  </a:schemeClr>
                </a:solidFill>
                <a:latin typeface="Arial" pitchFamily="34" charset="0"/>
                <a:cs typeface="Arial" pitchFamily="34" charset="0"/>
              </a:rPr>
              <a:t>Osoba z trudnościami psychicznymi potrzebuje poczucia akceptacji </a:t>
            </a:r>
          </a:p>
          <a:p>
            <a:pPr algn="just">
              <a:buNone/>
            </a:pPr>
            <a:r>
              <a:rPr lang="pl-PL" sz="2600" dirty="0" smtClean="0">
                <a:solidFill>
                  <a:schemeClr val="accent5">
                    <a:lumMod val="50000"/>
                  </a:schemeClr>
                </a:solidFill>
                <a:latin typeface="Arial" pitchFamily="34" charset="0"/>
                <a:cs typeface="Arial" pitchFamily="34" charset="0"/>
              </a:rPr>
              <a:t>i zrozumienia- okazuj je w sposób jasny  i czytelny. Jeśli nie wiesz , </a:t>
            </a:r>
          </a:p>
          <a:p>
            <a:pPr algn="just">
              <a:buNone/>
            </a:pPr>
            <a:r>
              <a:rPr lang="pl-PL" sz="2600" dirty="0" smtClean="0">
                <a:solidFill>
                  <a:schemeClr val="accent5">
                    <a:lumMod val="50000"/>
                  </a:schemeClr>
                </a:solidFill>
                <a:latin typeface="Arial" pitchFamily="34" charset="0"/>
                <a:cs typeface="Arial" pitchFamily="34" charset="0"/>
              </a:rPr>
              <a:t>co powiedzieć, jak pomóc, lepiej powiedz to wprost zamiast bagatelizować</a:t>
            </a:r>
          </a:p>
          <a:p>
            <a:pPr algn="just">
              <a:buNone/>
            </a:pPr>
            <a:r>
              <a:rPr lang="pl-PL" sz="2600" dirty="0" smtClean="0">
                <a:solidFill>
                  <a:schemeClr val="accent5">
                    <a:lumMod val="50000"/>
                  </a:schemeClr>
                </a:solidFill>
                <a:latin typeface="Arial" pitchFamily="34" charset="0"/>
                <a:cs typeface="Arial" pitchFamily="34" charset="0"/>
              </a:rPr>
              <a:t>problem.</a:t>
            </a:r>
            <a:endParaRPr lang="pl-PL" sz="2600" dirty="0"/>
          </a:p>
        </p:txBody>
      </p:sp>
      <p:sp>
        <p:nvSpPr>
          <p:cNvPr id="1025" name="Rectangle 1"/>
          <p:cNvSpPr>
            <a:spLocks noChangeArrowheads="1"/>
          </p:cNvSpPr>
          <p:nvPr/>
        </p:nvSpPr>
        <p:spPr bwMode="auto">
          <a:xfrm>
            <a:off x="395536" y="3789040"/>
            <a:ext cx="475252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Zwroty budujące pozytywną komunikację:</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Widzę, że dużo się dzieje w Twoim życiu.</a:t>
            </a:r>
            <a:endParaRPr kumimoji="0" lang="pl-PL"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Rozumiem, że to dla ciebie trudna sytuacja</a:t>
            </a:r>
            <a:endParaRPr kumimoji="0" lang="pl-PL"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Zauważam, że masz w sobie dużo emocji</a:t>
            </a:r>
            <a:endParaRPr kumimoji="0" lang="pl-PL"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Może chciałbyś mi opowiedzieć o tym,  jak się czujesz.</a:t>
            </a:r>
            <a:endParaRPr kumimoji="0" lang="pl-PL"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4860032" y="3645024"/>
            <a:ext cx="410445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Zwroty zamykające komunikację:</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„Nie martw się, wszystko się ułoży”</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nie przejmuj się”</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wyrośniesz z tego”</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ogarnij się”</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chyba nie chcesz mnie wpędzić do grobu”</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musisz wyjść na ludzi”</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weź się w garść”</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 nie mogę znieść tego, co sobie robisz”</a:t>
            </a:r>
            <a:endParaRPr kumimoji="0" lang="pl-PL" sz="16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39552" y="3215304"/>
            <a:ext cx="8352928" cy="3385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p:txBody>
      </p:sp>
      <p:sp>
        <p:nvSpPr>
          <p:cNvPr id="3" name="Prostokąt 2"/>
          <p:cNvSpPr/>
          <p:nvPr/>
        </p:nvSpPr>
        <p:spPr>
          <a:xfrm>
            <a:off x="179512" y="332656"/>
            <a:ext cx="8640960" cy="6309420"/>
          </a:xfrm>
          <a:prstGeom prst="rect">
            <a:avLst/>
          </a:prstGeom>
        </p:spPr>
        <p:txBody>
          <a:bodyPr wrap="square">
            <a:spAutoFit/>
          </a:bodyPr>
          <a:lstStyle/>
          <a:p>
            <a:pPr lvl="0" algn="ctr" fontAlgn="base">
              <a:spcBef>
                <a:spcPct val="0"/>
              </a:spcBef>
              <a:spcAft>
                <a:spcPct val="0"/>
              </a:spcAft>
            </a:pPr>
            <a:r>
              <a:rPr lang="pl-PL" b="1" dirty="0" smtClean="0">
                <a:solidFill>
                  <a:schemeClr val="accent4">
                    <a:lumMod val="50000"/>
                  </a:schemeClr>
                </a:solidFill>
                <a:latin typeface="Bahnschrift Light" pitchFamily="34" charset="0"/>
                <a:ea typeface="Times New Roman" pitchFamily="18" charset="0"/>
                <a:cs typeface="Segoe UI Historic" pitchFamily="34" charset="0"/>
              </a:rPr>
              <a:t>C</a:t>
            </a:r>
            <a:r>
              <a:rPr kumimoji="0" lang="pl-PL" b="1" i="0" u="none" strike="noStrike" cap="none" normalizeH="0" baseline="0" dirty="0" smtClean="0">
                <a:ln>
                  <a:noFill/>
                </a:ln>
                <a:solidFill>
                  <a:schemeClr val="accent4">
                    <a:lumMod val="50000"/>
                  </a:schemeClr>
                </a:solidFill>
                <a:effectLst/>
                <a:latin typeface="Bahnschrift Light" pitchFamily="34" charset="0"/>
                <a:ea typeface="Times New Roman" pitchFamily="18" charset="0"/>
                <a:cs typeface="Segoe UI Historic" pitchFamily="34" charset="0"/>
              </a:rPr>
              <a:t>hcąc nawiązać dobre relacje z dzieckiem  mów to często!, </a:t>
            </a:r>
          </a:p>
          <a:p>
            <a:pPr lvl="0" algn="ctr" fontAlgn="base">
              <a:spcBef>
                <a:spcPct val="0"/>
              </a:spcBef>
              <a:spcAft>
                <a:spcPct val="0"/>
              </a:spcAft>
            </a:pPr>
            <a:r>
              <a:rPr kumimoji="0" lang="pl-PL" b="1" i="0" u="none" strike="noStrike" cap="none" normalizeH="0" baseline="0" dirty="0" smtClean="0">
                <a:ln>
                  <a:noFill/>
                </a:ln>
                <a:solidFill>
                  <a:schemeClr val="accent4">
                    <a:lumMod val="50000"/>
                  </a:schemeClr>
                </a:solidFill>
                <a:effectLst/>
                <a:latin typeface="Bahnschrift Light" pitchFamily="34" charset="0"/>
                <a:ea typeface="Times New Roman" pitchFamily="18" charset="0"/>
                <a:cs typeface="Segoe UI Historic" pitchFamily="34" charset="0"/>
              </a:rPr>
              <a:t>Jeśli wydaje Ci się , że mówisz - Mów to częściej!</a:t>
            </a:r>
          </a:p>
          <a:p>
            <a:pPr lvl="0" fontAlgn="base">
              <a:spcBef>
                <a:spcPct val="0"/>
              </a:spcBef>
              <a:spcAft>
                <a:spcPct val="0"/>
              </a:spcAft>
            </a:pPr>
            <a:endParaRPr kumimoji="0" lang="pl-PL" sz="1600" b="0" i="0" u="none" strike="noStrike" cap="none" normalizeH="0" baseline="0" dirty="0" smtClean="0">
              <a:ln>
                <a:noFill/>
              </a:ln>
              <a:solidFill>
                <a:schemeClr val="tx1"/>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Dziękuję, że mi pomogłeś.</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Jestem twoim rodzicem, kocham cię.</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Jak się cieszę, że jesteś moim dzieckiem.</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Spróbuj sam.</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Jesteś moim skarbem.</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Słucham cię uważnie.</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Możesz na mnie liczyć.</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Jestem tutaj, jeśli mnie potrzebujesz.</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Masz dużo talentów.</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Przyjdę i razem z tym sobie damy radę.</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Zobacz sam.</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Co o tym myślisz.</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Wierzę w ciebie.</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Wiem, że sobie z tym poradzisz.</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Kocham cię i nic tego nie zmieni.</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Widzę jak bardzo się starasz.</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Pomogę ci.</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Lubię spędzać z tobą czas.</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Masz prawo mieć swoje zdanie.</a:t>
            </a:r>
            <a:endPar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endParaRPr>
          </a:p>
          <a:p>
            <a:pPr lvl="0"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Jesteś dla mnie ważny.</a:t>
            </a:r>
          </a:p>
          <a:p>
            <a:pPr algn="ct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Jesteś dobrym człowiekiem.</a:t>
            </a:r>
            <a:endParaRPr lang="pl-PL" sz="1600" b="1" dirty="0" smtClean="0">
              <a:solidFill>
                <a:schemeClr val="accent2">
                  <a:lumMod val="50000"/>
                </a:schemeClr>
              </a:solidFill>
              <a:latin typeface="Bahnschrift Light" pitchFamily="34" charset="0"/>
              <a:cs typeface="Arial" pitchFamily="34" charset="0"/>
            </a:endParaRPr>
          </a:p>
          <a:p>
            <a:pPr algn="r" eaLnBrk="0" fontAlgn="base" hangingPunct="0">
              <a:spcBef>
                <a:spcPct val="0"/>
              </a:spcBef>
              <a:spcAft>
                <a:spcPct val="0"/>
              </a:spcAft>
              <a:buFontTx/>
              <a:buChar char="•"/>
            </a:pP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Arial" pitchFamily="34" charset="0"/>
              </a:rPr>
              <a:t>J</a:t>
            </a:r>
            <a:r>
              <a:rPr kumimoji="0" lang="pl-PL" sz="1600" b="1" i="0" u="none" strike="noStrike" cap="none" normalizeH="0" baseline="0" dirty="0" smtClean="0">
                <a:ln>
                  <a:noFill/>
                </a:ln>
                <a:solidFill>
                  <a:schemeClr val="accent2">
                    <a:lumMod val="50000"/>
                  </a:schemeClr>
                </a:solidFill>
                <a:effectLst/>
                <a:latin typeface="Bahnschrift Light" pitchFamily="34" charset="0"/>
                <a:ea typeface="Times New Roman" pitchFamily="18" charset="0"/>
                <a:cs typeface="Segoe UI Historic" pitchFamily="34" charset="0"/>
              </a:rPr>
              <a:t>aki pomysł, jak na to wpadłeś? WOW.</a:t>
            </a:r>
            <a:r>
              <a:rPr kumimoji="0" lang="pl-PL" sz="1600" b="1" i="0" u="none" strike="noStrike" cap="none" normalizeH="0" baseline="0" dirty="0" smtClean="0">
                <a:ln>
                  <a:noFill/>
                </a:ln>
                <a:solidFill>
                  <a:schemeClr val="accent2">
                    <a:lumMod val="50000"/>
                  </a:schemeClr>
                </a:solidFill>
                <a:effectLst/>
                <a:latin typeface="Bahnschrift Light" pitchFamily="34" charset="0"/>
                <a:cs typeface="Arial" pitchFamily="34"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534</Words>
  <Application>Microsoft Office PowerPoint</Application>
  <PresentationFormat>Pokaz na ekranie (4:3)</PresentationFormat>
  <Paragraphs>75</Paragraphs>
  <Slides>4</Slides>
  <Notes>0</Notes>
  <HiddenSlides>0</HiddenSlides>
  <MMClips>0</MMClips>
  <ScaleCrop>false</ScaleCrop>
  <HeadingPairs>
    <vt:vector size="4" baseType="variant">
      <vt:variant>
        <vt:lpstr>Motyw</vt:lpstr>
      </vt:variant>
      <vt:variant>
        <vt:i4>1</vt:i4>
      </vt:variant>
      <vt:variant>
        <vt:lpstr>Tytuły slajdów</vt:lpstr>
      </vt:variant>
      <vt:variant>
        <vt:i4>4</vt:i4>
      </vt:variant>
    </vt:vector>
  </HeadingPairs>
  <TitlesOfParts>
    <vt:vector size="5" baseType="lpstr">
      <vt:lpstr>Hol</vt:lpstr>
      <vt:lpstr>Jak rozmawiać z dzieckiem i wspierać w kryzysie</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rozmawiać z dzieckiem i wspierać w kryzysia</dc:title>
  <dc:creator>User</dc:creator>
  <cp:lastModifiedBy>User</cp:lastModifiedBy>
  <cp:revision>5</cp:revision>
  <dcterms:created xsi:type="dcterms:W3CDTF">2022-04-09T05:35:06Z</dcterms:created>
  <dcterms:modified xsi:type="dcterms:W3CDTF">2022-04-11T18:59:00Z</dcterms:modified>
</cp:coreProperties>
</file>