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723" autoAdjust="0"/>
  </p:normalViewPr>
  <p:slideViewPr>
    <p:cSldViewPr>
      <p:cViewPr varScale="1">
        <p:scale>
          <a:sx n="65" d="100"/>
          <a:sy n="65" d="100"/>
        </p:scale>
        <p:origin x="-740"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C2160DE-6BA6-40EA-B6C8-1275917FFFEC}"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C2160DE-6BA6-40EA-B6C8-1275917FFFE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C2160DE-6BA6-40EA-B6C8-1275917FFFE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C2160DE-6BA6-40EA-B6C8-1275917FFFEC}"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C2160DE-6BA6-40EA-B6C8-1275917FFFEC}"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C2160DE-6BA6-40EA-B6C8-1275917FFFE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C2160DE-6BA6-40EA-B6C8-1275917FFFEC}"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C2160DE-6BA6-40EA-B6C8-1275917FFFEC}"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C2160DE-6BA6-40EA-B6C8-1275917FFFE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C2160DE-6BA6-40EA-B6C8-1275917FFFEC}"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8EA60F70-8D26-44DC-BEAA-CB350A847A18}" type="datetimeFigureOut">
              <a:rPr lang="pl-PL" smtClean="0"/>
              <a:pPr/>
              <a:t>06.02.2022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CC2160DE-6BA6-40EA-B6C8-1275917FFFEC}"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A60F70-8D26-44DC-BEAA-CB350A847A18}" type="datetimeFigureOut">
              <a:rPr lang="pl-PL" smtClean="0"/>
              <a:pPr/>
              <a:t>06.02.2022</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2160DE-6BA6-40EA-B6C8-1275917FFFEC}"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1520" y="1484784"/>
            <a:ext cx="8676456" cy="1894362"/>
          </a:xfrm>
        </p:spPr>
        <p:txBody>
          <a:bodyPr>
            <a:normAutofit fontScale="90000"/>
          </a:bodyPr>
          <a:lstStyle/>
          <a:p>
            <a:pPr algn="ctr"/>
            <a:r>
              <a:rPr lang="pl-PL" i="1" dirty="0" smtClean="0"/>
              <a:t>Motywowanie uczniów do pracy zdalnej w domu</a:t>
            </a:r>
            <a:br>
              <a:rPr lang="pl-PL" i="1" dirty="0" smtClean="0"/>
            </a:br>
            <a:r>
              <a:rPr lang="pl-PL" dirty="0" smtClean="0"/>
              <a:t/>
            </a:r>
            <a:br>
              <a:rPr lang="pl-PL" dirty="0" smtClean="0"/>
            </a:br>
            <a:endParaRPr lang="pl-PL" dirty="0"/>
          </a:p>
        </p:txBody>
      </p:sp>
      <p:sp>
        <p:nvSpPr>
          <p:cNvPr id="3" name="Podtytuł 2"/>
          <p:cNvSpPr>
            <a:spLocks noGrp="1"/>
          </p:cNvSpPr>
          <p:nvPr>
            <p:ph type="subTitle" idx="1"/>
          </p:nvPr>
        </p:nvSpPr>
        <p:spPr>
          <a:xfrm>
            <a:off x="251520" y="1844824"/>
            <a:ext cx="8640960" cy="504056"/>
          </a:xfrm>
        </p:spPr>
        <p:txBody>
          <a:bodyPr>
            <a:normAutofit/>
          </a:bodyPr>
          <a:lstStyle/>
          <a:p>
            <a:pPr algn="ctr"/>
            <a:r>
              <a:rPr lang="pl-PL" sz="1400" dirty="0" smtClean="0">
                <a:solidFill>
                  <a:schemeClr val="bg2">
                    <a:lumMod val="60000"/>
                    <a:lumOff val="40000"/>
                  </a:schemeClr>
                </a:solidFill>
              </a:rPr>
              <a:t>Oto kilka praktycznych wskazówek, dotyczących warunków i organizacji nauki dziecka w domu</a:t>
            </a:r>
            <a:endParaRPr lang="pl-PL" sz="1400" dirty="0">
              <a:solidFill>
                <a:schemeClr val="bg2">
                  <a:lumMod val="60000"/>
                  <a:lumOff val="40000"/>
                </a:schemeClr>
              </a:solidFill>
            </a:endParaRPr>
          </a:p>
        </p:txBody>
      </p:sp>
      <p:sp>
        <p:nvSpPr>
          <p:cNvPr id="17409" name="Rectangle 1"/>
          <p:cNvSpPr>
            <a:spLocks noChangeArrowheads="1"/>
          </p:cNvSpPr>
          <p:nvPr/>
        </p:nvSpPr>
        <p:spPr bwMode="auto">
          <a:xfrm>
            <a:off x="395536" y="2030652"/>
            <a:ext cx="828092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1600" b="1" i="0" u="none" strike="noStrike" cap="none" normalizeH="0" baseline="0" dirty="0" smtClean="0">
              <a:ln>
                <a:noFill/>
              </a:ln>
              <a:effectLst/>
              <a:latin typeface="Arial Unicode MS" pitchFamily="34" charset="-128"/>
              <a:ea typeface="Arial Unicode MS" pitchFamily="34" charset="-128"/>
              <a:cs typeface="Arial Unicode MS"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effectLst/>
                <a:latin typeface="Arial Unicode MS" pitchFamily="34" charset="-128"/>
                <a:ea typeface="Arial Unicode MS" pitchFamily="34" charset="-128"/>
                <a:cs typeface="Arial Unicode MS" pitchFamily="34" charset="-128"/>
              </a:rPr>
              <a:t>Plan działania: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1600" b="1" i="0" u="none" strike="noStrike" cap="none" normalizeH="0" baseline="0" dirty="0" smtClean="0">
              <a:ln>
                <a:noFill/>
              </a:ln>
              <a:effectLst/>
              <a:latin typeface="Arial Unicode MS" pitchFamily="34" charset="-128"/>
              <a:ea typeface="Arial Unicode MS" pitchFamily="34" charset="-128"/>
              <a:cs typeface="Arial Unicode MS" pitchFamily="34" charset="-128"/>
            </a:endParaRP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Dopilnujcie, by dziecko wstawało o stałej porze (rannej).</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Planujcie z dziećmi ich dzień. Pamiętajcie o właściwych proporcjach czasu nauki i odpoczynku.</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Ustalcie z dzieckiem godziny, w których będzie uczyło się i odrabiało lekcje. Najlepiej zgodnie </a:t>
            </a:r>
            <a:b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z dotychczasowym planem lekcji. Określcie: czego dzieci mają się nauczyć (przedmiot, zakres materiału), ile czasu im to zajmie, jakie materiały powinno zgromadzić, by zacząć naukę (np. zeszyt, książkę, wydrukować zadanie, otworzyć stronę w e-podręczniku)</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Wyznaczajcie przedział czasowy (od - do), w którym dzieci będą się uczyły. Starajcie się trzymać określonych terminów.</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Sporządźcie rozkład zajęć uwzględniający czas na naukę, rozrywkę i porcje ruchu.</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Pamiętajcie o przerwach relaksacyjnych (ale nie dłuższych niż 15 minut)(odprężają rękę, wzrok).</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Podzielcie wspólnie materiał do nauki na partie: zróbcie grafik - zapisujcie bieżące zadania do wykonania, zlecane przez nauczycieli danych przedmiotów i terminy ich realizacji. Grafik umieśćcie w widocznym miejscu. Odznaczajcie zrealizowane zadania – to bardzo motywuje, bo jest wizualnym odzwierciedleniem wykonanej pracy!</a:t>
            </a:r>
          </a:p>
          <a:p>
            <a:pPr marL="342900" marR="0" lvl="0" indent="-342900" algn="just" defTabSz="914400" rtl="0" eaLnBrk="0" fontAlgn="base" latinLnBrk="0" hangingPunct="0">
              <a:lnSpc>
                <a:spcPct val="100000"/>
              </a:lnSpc>
              <a:spcBef>
                <a:spcPct val="0"/>
              </a:spcBef>
              <a:spcAft>
                <a:spcPct val="0"/>
              </a:spcAft>
              <a:buClrTx/>
              <a:buSzTx/>
              <a:buFont typeface="+mj-lt"/>
              <a:buAutoNum type="arabicPeriod"/>
              <a:tabLst/>
            </a:pPr>
            <a:r>
              <a:rPr kumimoji="0" lang="pl-PL" sz="1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Nie zapominajcie o aktywności ruchowej, która jest niezbędna do prawidłowego funkcjonowania mózgu.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09">
                                            <p:txEl>
                                              <p:pRg st="1" end="1"/>
                                            </p:txEl>
                                          </p:spTgt>
                                        </p:tgtEl>
                                        <p:attrNameLst>
                                          <p:attrName>style.visibility</p:attrName>
                                        </p:attrNameLst>
                                      </p:cBhvr>
                                      <p:to>
                                        <p:strVal val="visible"/>
                                      </p:to>
                                    </p:set>
                                    <p:animEffect transition="in" filter="fade">
                                      <p:cBhvr>
                                        <p:cTn id="7" dur="3000"/>
                                        <p:tgtEl>
                                          <p:spTgt spid="17409">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fade">
                                      <p:cBhvr>
                                        <p:cTn id="10" dur="3000"/>
                                        <p:tgtEl>
                                          <p:spTgt spid="17409">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animEffect transition="in" filter="fade">
                                      <p:cBhvr>
                                        <p:cTn id="13" dur="3000"/>
                                        <p:tgtEl>
                                          <p:spTgt spid="17409">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409">
                                            <p:txEl>
                                              <p:pRg st="5" end="5"/>
                                            </p:txEl>
                                          </p:spTgt>
                                        </p:tgtEl>
                                        <p:attrNameLst>
                                          <p:attrName>style.visibility</p:attrName>
                                        </p:attrNameLst>
                                      </p:cBhvr>
                                      <p:to>
                                        <p:strVal val="visible"/>
                                      </p:to>
                                    </p:set>
                                    <p:animEffect transition="in" filter="fade">
                                      <p:cBhvr>
                                        <p:cTn id="16" dur="3000"/>
                                        <p:tgtEl>
                                          <p:spTgt spid="17409">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409">
                                            <p:txEl>
                                              <p:pRg st="6" end="6"/>
                                            </p:txEl>
                                          </p:spTgt>
                                        </p:tgtEl>
                                        <p:attrNameLst>
                                          <p:attrName>style.visibility</p:attrName>
                                        </p:attrNameLst>
                                      </p:cBhvr>
                                      <p:to>
                                        <p:strVal val="visible"/>
                                      </p:to>
                                    </p:set>
                                    <p:animEffect transition="in" filter="fade">
                                      <p:cBhvr>
                                        <p:cTn id="19" dur="3000"/>
                                        <p:tgtEl>
                                          <p:spTgt spid="17409">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409">
                                            <p:txEl>
                                              <p:pRg st="7" end="7"/>
                                            </p:txEl>
                                          </p:spTgt>
                                        </p:tgtEl>
                                        <p:attrNameLst>
                                          <p:attrName>style.visibility</p:attrName>
                                        </p:attrNameLst>
                                      </p:cBhvr>
                                      <p:to>
                                        <p:strVal val="visible"/>
                                      </p:to>
                                    </p:set>
                                    <p:animEffect transition="in" filter="fade">
                                      <p:cBhvr>
                                        <p:cTn id="22" dur="3000"/>
                                        <p:tgtEl>
                                          <p:spTgt spid="17409">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7409">
                                            <p:txEl>
                                              <p:pRg st="8" end="8"/>
                                            </p:txEl>
                                          </p:spTgt>
                                        </p:tgtEl>
                                        <p:attrNameLst>
                                          <p:attrName>style.visibility</p:attrName>
                                        </p:attrNameLst>
                                      </p:cBhvr>
                                      <p:to>
                                        <p:strVal val="visible"/>
                                      </p:to>
                                    </p:set>
                                    <p:animEffect transition="in" filter="fade">
                                      <p:cBhvr>
                                        <p:cTn id="25" dur="3000"/>
                                        <p:tgtEl>
                                          <p:spTgt spid="17409">
                                            <p:txEl>
                                              <p:pRg st="8" end="8"/>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409">
                                            <p:txEl>
                                              <p:pRg st="9" end="9"/>
                                            </p:txEl>
                                          </p:spTgt>
                                        </p:tgtEl>
                                        <p:attrNameLst>
                                          <p:attrName>style.visibility</p:attrName>
                                        </p:attrNameLst>
                                      </p:cBhvr>
                                      <p:to>
                                        <p:strVal val="visible"/>
                                      </p:to>
                                    </p:set>
                                    <p:animEffect transition="in" filter="fade">
                                      <p:cBhvr>
                                        <p:cTn id="28" dur="3000"/>
                                        <p:tgtEl>
                                          <p:spTgt spid="17409">
                                            <p:txEl>
                                              <p:pRg st="9" end="9"/>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409">
                                            <p:txEl>
                                              <p:pRg st="10" end="10"/>
                                            </p:txEl>
                                          </p:spTgt>
                                        </p:tgtEl>
                                        <p:attrNameLst>
                                          <p:attrName>style.visibility</p:attrName>
                                        </p:attrNameLst>
                                      </p:cBhvr>
                                      <p:to>
                                        <p:strVal val="visible"/>
                                      </p:to>
                                    </p:set>
                                    <p:animEffect transition="in" filter="fade">
                                      <p:cBhvr>
                                        <p:cTn id="31" dur="3000"/>
                                        <p:tgtEl>
                                          <p:spTgt spid="1740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a:off x="395536" y="1124744"/>
            <a:ext cx="4104456" cy="5904656"/>
          </a:xfrm>
        </p:spPr>
        <p:txBody>
          <a:bodyPr lIns="108000" tIns="36000" rIns="108000" bIns="36000">
            <a:normAutofit fontScale="90000"/>
          </a:bodyPr>
          <a:lstStyle/>
          <a:p>
            <a:pPr algn="just"/>
            <a:r>
              <a:rPr lang="pl-PL" sz="1800" b="1" dirty="0" smtClean="0">
                <a:latin typeface="Arial" pitchFamily="34" charset="0"/>
                <a:cs typeface="Arial" pitchFamily="34" charset="0"/>
              </a:rPr>
              <a:t>W jaki sposób motywować dziecko do systematycznej nauki w warunkach domowych?</a:t>
            </a:r>
            <a:br>
              <a:rPr lang="pl-PL" sz="1800" b="1" dirty="0" smtClean="0">
                <a:latin typeface="Arial" pitchFamily="34" charset="0"/>
                <a:cs typeface="Arial" pitchFamily="34" charset="0"/>
              </a:rPr>
            </a:br>
            <a:r>
              <a:rPr lang="pl-PL" sz="1800" b="1" dirty="0" smtClean="0">
                <a:latin typeface="Arial" pitchFamily="34" charset="0"/>
                <a:cs typeface="Arial" pitchFamily="34" charset="0"/>
              </a:rPr>
              <a:t/>
            </a:r>
            <a:br>
              <a:rPr lang="pl-PL" sz="1800" b="1" dirty="0" smtClean="0">
                <a:latin typeface="Arial" pitchFamily="34" charset="0"/>
                <a:cs typeface="Arial" pitchFamily="34" charset="0"/>
              </a:rPr>
            </a:br>
            <a:r>
              <a:rPr lang="pl-PL" sz="1800" dirty="0" smtClean="0">
                <a:latin typeface="Arial" pitchFamily="34" charset="0"/>
                <a:cs typeface="Arial" pitchFamily="34" charset="0"/>
              </a:rPr>
              <a:t/>
            </a:r>
            <a:br>
              <a:rPr lang="pl-PL" sz="1800" dirty="0" smtClean="0">
                <a:latin typeface="Arial" pitchFamily="34" charset="0"/>
                <a:cs typeface="Arial" pitchFamily="34" charset="0"/>
              </a:rPr>
            </a:br>
            <a:r>
              <a:rPr lang="pl-PL" sz="1800" dirty="0" smtClean="0">
                <a:latin typeface="Arial" pitchFamily="34" charset="0"/>
                <a:cs typeface="Arial" pitchFamily="34" charset="0"/>
              </a:rPr>
              <a:t>Drogi rodzicu pamiętaj, że można dziecko zmusić, żeby siedziało przy biurku, żeby wpatrywało się godzinami w podręcznik czy nawet żeby odrobiło lekcje, ale do nauki – nigdy. Maluch czy nastolatek będzie się pilnie uczyć tylko wtedy, gdy będzie mu to sprawiać przyjemność oraz gdy będzie przekonany, że jest mu to potrzebne. Jak zatem zachęcić dziecko do nauki? Przede wszystkim porozmawiaj </a:t>
            </a:r>
            <a:br>
              <a:rPr lang="pl-PL" sz="1800" dirty="0" smtClean="0">
                <a:latin typeface="Arial" pitchFamily="34" charset="0"/>
                <a:cs typeface="Arial" pitchFamily="34" charset="0"/>
              </a:rPr>
            </a:br>
            <a:r>
              <a:rPr lang="pl-PL" sz="1800" dirty="0" smtClean="0">
                <a:latin typeface="Arial" pitchFamily="34" charset="0"/>
                <a:cs typeface="Arial" pitchFamily="34" charset="0"/>
              </a:rPr>
              <a:t>z dzieckiem, dlaczego i po co musi codziennie się uczyć. Uświadom, że jego systematyczna praca będzie</a:t>
            </a:r>
            <a:br>
              <a:rPr lang="pl-PL" sz="1800" dirty="0" smtClean="0">
                <a:latin typeface="Arial" pitchFamily="34" charset="0"/>
                <a:cs typeface="Arial" pitchFamily="34" charset="0"/>
              </a:rPr>
            </a:br>
            <a:r>
              <a:rPr lang="pl-PL" sz="1800" dirty="0" smtClean="0">
                <a:latin typeface="Arial" pitchFamily="34" charset="0"/>
                <a:cs typeface="Arial" pitchFamily="34" charset="0"/>
              </a:rPr>
              <a:t>zweryfikowana przez nauczycieli.</a:t>
            </a:r>
            <a:br>
              <a:rPr lang="pl-PL" sz="1800" dirty="0" smtClean="0">
                <a:latin typeface="Arial" pitchFamily="34" charset="0"/>
                <a:cs typeface="Arial" pitchFamily="34" charset="0"/>
              </a:rPr>
            </a:br>
            <a:r>
              <a:rPr lang="pl-PL" dirty="0" smtClean="0"/>
              <a:t/>
            </a:r>
            <a:br>
              <a:rPr lang="pl-PL" dirty="0" smtClean="0"/>
            </a:br>
            <a:endParaRPr lang="pl-PL" dirty="0"/>
          </a:p>
        </p:txBody>
      </p:sp>
      <p:sp>
        <p:nvSpPr>
          <p:cNvPr id="5" name="Symbol zastępczy zawartości 4"/>
          <p:cNvSpPr>
            <a:spLocks noGrp="1"/>
          </p:cNvSpPr>
          <p:nvPr>
            <p:ph sz="half" idx="1"/>
          </p:nvPr>
        </p:nvSpPr>
        <p:spPr>
          <a:xfrm>
            <a:off x="4644008" y="836712"/>
            <a:ext cx="4316288" cy="4150061"/>
          </a:xfrm>
        </p:spPr>
        <p:txBody>
          <a:bodyPr>
            <a:normAutofit fontScale="25000" lnSpcReduction="20000"/>
          </a:bodyPr>
          <a:lstStyle/>
          <a:p>
            <a:pPr algn="ctr">
              <a:buNone/>
            </a:pPr>
            <a:endParaRPr lang="pl-PL" dirty="0" smtClean="0">
              <a:solidFill>
                <a:schemeClr val="accent1">
                  <a:lumMod val="75000"/>
                </a:schemeClr>
              </a:solidFill>
              <a:latin typeface="Arial" pitchFamily="34" charset="0"/>
              <a:cs typeface="Arial" pitchFamily="34" charset="0"/>
            </a:endParaRPr>
          </a:p>
          <a:p>
            <a:pPr algn="ctr">
              <a:lnSpc>
                <a:spcPct val="170000"/>
              </a:lnSpc>
              <a:buNone/>
            </a:pPr>
            <a:r>
              <a:rPr lang="pl-PL" sz="6400" b="1" dirty="0" smtClean="0">
                <a:solidFill>
                  <a:schemeClr val="accent1">
                    <a:lumMod val="75000"/>
                  </a:schemeClr>
                </a:solidFill>
                <a:latin typeface="Arial" pitchFamily="34" charset="0"/>
                <a:cs typeface="Arial" pitchFamily="34" charset="0"/>
              </a:rPr>
              <a:t>Komfort pracy:</a:t>
            </a:r>
          </a:p>
          <a:p>
            <a:pPr algn="ctr">
              <a:lnSpc>
                <a:spcPct val="170000"/>
              </a:lnSpc>
              <a:buNone/>
            </a:pPr>
            <a:endParaRPr lang="pl-PL" sz="5600" dirty="0" smtClean="0">
              <a:solidFill>
                <a:schemeClr val="accent1">
                  <a:lumMod val="75000"/>
                </a:schemeClr>
              </a:solidFill>
              <a:latin typeface="Arial" pitchFamily="34" charset="0"/>
              <a:cs typeface="Arial" pitchFamily="34" charset="0"/>
            </a:endParaRPr>
          </a:p>
          <a:p>
            <a:pPr marL="457200" indent="-457200">
              <a:lnSpc>
                <a:spcPct val="170000"/>
              </a:lnSpc>
              <a:buFont typeface="+mj-lt"/>
              <a:buAutoNum type="arabicPeriod"/>
            </a:pPr>
            <a:r>
              <a:rPr lang="pl-PL" sz="5600" dirty="0" smtClean="0">
                <a:solidFill>
                  <a:schemeClr val="accent1">
                    <a:lumMod val="75000"/>
                  </a:schemeClr>
                </a:solidFill>
                <a:latin typeface="Arial" pitchFamily="34" charset="0"/>
                <a:cs typeface="Arial" pitchFamily="34" charset="0"/>
              </a:rPr>
              <a:t>Przygotujcie stałe miejsce do pracy z odpowiednim oświetleniem i usytuowaniem zależnym od tego, którą ręką posługują się dzieci. </a:t>
            </a:r>
          </a:p>
          <a:p>
            <a:pPr marL="457200" indent="-457200">
              <a:lnSpc>
                <a:spcPct val="170000"/>
              </a:lnSpc>
              <a:buFont typeface="+mj-lt"/>
              <a:buAutoNum type="arabicPeriod"/>
            </a:pPr>
            <a:r>
              <a:rPr lang="pl-PL" sz="5600" dirty="0" smtClean="0">
                <a:solidFill>
                  <a:schemeClr val="accent1">
                    <a:lumMod val="75000"/>
                  </a:schemeClr>
                </a:solidFill>
                <a:latin typeface="Arial" pitchFamily="34" charset="0"/>
                <a:cs typeface="Arial" pitchFamily="34" charset="0"/>
              </a:rPr>
              <a:t>Pokój powinien być wyposażony w biurko/stolik i krzesło przystosowane do wzrostu dzieci.</a:t>
            </a:r>
          </a:p>
          <a:p>
            <a:pPr marL="457200" indent="-457200">
              <a:lnSpc>
                <a:spcPct val="170000"/>
              </a:lnSpc>
              <a:buFont typeface="+mj-lt"/>
              <a:buAutoNum type="arabicPeriod"/>
            </a:pPr>
            <a:r>
              <a:rPr lang="pl-PL" sz="5600" dirty="0" smtClean="0">
                <a:solidFill>
                  <a:schemeClr val="accent1">
                    <a:lumMod val="75000"/>
                  </a:schemeClr>
                </a:solidFill>
                <a:latin typeface="Arial" pitchFamily="34" charset="0"/>
                <a:cs typeface="Arial" pitchFamily="34" charset="0"/>
              </a:rPr>
              <a:t>Dbajcie o to, by w miejscu nauki nie było zbyt wielu rzeczy, które mogą dzieci rozpraszać.</a:t>
            </a:r>
          </a:p>
          <a:p>
            <a:pPr marL="457200" indent="-457200">
              <a:lnSpc>
                <a:spcPct val="170000"/>
              </a:lnSpc>
              <a:buFont typeface="+mj-lt"/>
              <a:buAutoNum type="arabicPeriod"/>
            </a:pPr>
            <a:r>
              <a:rPr lang="pl-PL" sz="5600" dirty="0" smtClean="0">
                <a:solidFill>
                  <a:schemeClr val="accent1">
                    <a:lumMod val="75000"/>
                  </a:schemeClr>
                </a:solidFill>
                <a:latin typeface="Arial" pitchFamily="34" charset="0"/>
                <a:cs typeface="Arial" pitchFamily="34" charset="0"/>
              </a:rPr>
              <a:t>Przed rozpoczęciem zdalnej nauki wywietrzcie pokój. Zadbajcie o miłą atmosferę, pozbawioną pośpiechu, nerwowości</a:t>
            </a:r>
            <a:r>
              <a:rPr lang="pl-PL" sz="5600" dirty="0" smtClean="0">
                <a:latin typeface="Arial" pitchFamily="34" charset="0"/>
                <a:cs typeface="Arial" pitchFamily="34" charset="0"/>
              </a:rPr>
              <a:t>.</a:t>
            </a:r>
            <a:r>
              <a:rPr lang="pl-PL" sz="4900" dirty="0" smtClean="0">
                <a:latin typeface="Arial" pitchFamily="34" charset="0"/>
                <a:cs typeface="Arial" pitchFamily="34" charset="0"/>
              </a:rPr>
              <a:t/>
            </a:r>
            <a:br>
              <a:rPr lang="pl-PL" sz="4900" dirty="0" smtClean="0">
                <a:latin typeface="Arial" pitchFamily="34" charset="0"/>
                <a:cs typeface="Arial" pitchFamily="34" charset="0"/>
              </a:rPr>
            </a:br>
            <a:endParaRPr lang="pl-PL" sz="49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6286500"/>
            <a:ext cx="8305800" cy="1143000"/>
          </a:xfrm>
        </p:spPr>
        <p:txBody>
          <a:bodyPr>
            <a:normAutofit fontScale="90000"/>
          </a:bodyPr>
          <a:lstStyle/>
          <a:p>
            <a:pPr algn="ctr">
              <a:lnSpc>
                <a:spcPct val="150000"/>
              </a:lnSpc>
            </a:pPr>
            <a:r>
              <a:rPr lang="pl-PL" sz="1600" dirty="0" smtClean="0">
                <a:latin typeface="Arial Black" pitchFamily="34" charset="0"/>
              </a:rPr>
              <a:t>Wspierająca postawa rodzica, konsekwentne przestrzeganie stałych pór w planie dnia dziecka, jasno sprecyzowane oczekiwania wobec niego w sytuacji nauki poza szkołą mogą ułatwić dziecku przystosowanie się do tej nowej sytuacji.</a:t>
            </a:r>
            <a:r>
              <a:rPr lang="pl-PL" dirty="0" smtClean="0"/>
              <a:t/>
            </a:r>
            <a:br>
              <a:rPr lang="pl-PL" dirty="0" smtClean="0"/>
            </a:br>
            <a:endParaRPr lang="pl-PL" dirty="0"/>
          </a:p>
        </p:txBody>
      </p:sp>
      <p:sp>
        <p:nvSpPr>
          <p:cNvPr id="3" name="Symbol zastępczy zawartości 2"/>
          <p:cNvSpPr>
            <a:spLocks noGrp="1"/>
          </p:cNvSpPr>
          <p:nvPr>
            <p:ph idx="4294967295"/>
          </p:nvPr>
        </p:nvSpPr>
        <p:spPr>
          <a:xfrm>
            <a:off x="251520" y="476672"/>
            <a:ext cx="8640960" cy="4389437"/>
          </a:xfrm>
        </p:spPr>
        <p:txBody>
          <a:bodyPr lIns="144000" tIns="144000" rIns="144000" bIns="144000">
            <a:normAutofit fontScale="25000" lnSpcReduction="20000"/>
          </a:bodyPr>
          <a:lstStyle/>
          <a:p>
            <a:pPr>
              <a:buNone/>
            </a:pPr>
            <a:endParaRPr lang="pl-PL" sz="6400" dirty="0" smtClean="0">
              <a:latin typeface="Arial Narrow" pitchFamily="34" charset="0"/>
            </a:endParaRPr>
          </a:p>
          <a:p>
            <a:pPr algn="ctr">
              <a:buNone/>
            </a:pPr>
            <a:r>
              <a:rPr lang="pl-PL" sz="6400" b="1" dirty="0" smtClean="0">
                <a:solidFill>
                  <a:schemeClr val="accent3">
                    <a:lumMod val="50000"/>
                  </a:schemeClr>
                </a:solidFill>
                <a:latin typeface="Bahnschrift" pitchFamily="34" charset="0"/>
                <a:cs typeface="Arial" pitchFamily="34" charset="0"/>
              </a:rPr>
              <a:t>Kilka dodatkowych wskazówek, które pomogą motywować dziecko do pracy:</a:t>
            </a:r>
          </a:p>
          <a:p>
            <a:pPr marL="914400" indent="-914400">
              <a:buNone/>
            </a:pPr>
            <a:endParaRPr lang="pl-PL" sz="4800" dirty="0" smtClean="0">
              <a:solidFill>
                <a:schemeClr val="accent4">
                  <a:lumMod val="50000"/>
                </a:schemeClr>
              </a:solidFill>
              <a:latin typeface="Calibri" pitchFamily="34" charset="0"/>
              <a:cs typeface="Calibri" pitchFamily="34" charset="0"/>
            </a:endParaRPr>
          </a:p>
          <a:p>
            <a:pPr algn="just">
              <a:lnSpc>
                <a:spcPct val="120000"/>
              </a:lnSpc>
            </a:pPr>
            <a:r>
              <a:rPr lang="pl-PL" sz="4800" b="1" dirty="0" smtClean="0">
                <a:solidFill>
                  <a:schemeClr val="accent3">
                    <a:lumMod val="50000"/>
                  </a:schemeClr>
                </a:solidFill>
                <a:latin typeface="Calibri" pitchFamily="34" charset="0"/>
                <a:cs typeface="Calibri" pitchFamily="34" charset="0"/>
              </a:rPr>
              <a:t>Traktuj naukę dziecka, jako rzecz świętą. Nie przerywaj mu, nie wołaj do telefonu, wyłącz wszelkie źródła dźwięku.</a:t>
            </a:r>
          </a:p>
          <a:p>
            <a:pPr algn="just">
              <a:lnSpc>
                <a:spcPct val="120000"/>
              </a:lnSpc>
            </a:pPr>
            <a:r>
              <a:rPr lang="pl-PL" sz="4800" b="1" dirty="0" smtClean="0">
                <a:solidFill>
                  <a:schemeClr val="accent3">
                    <a:lumMod val="50000"/>
                  </a:schemeClr>
                </a:solidFill>
                <a:latin typeface="Calibri" pitchFamily="34" charset="0"/>
                <a:cs typeface="Calibri" pitchFamily="34" charset="0"/>
              </a:rPr>
              <a:t>Zarządź, że wszystkie dzieci uczą się w tym samym czasie. Niech żadne wtedy nie ogląda telewizji i nie gra na komputerze. </a:t>
            </a:r>
            <a:br>
              <a:rPr lang="pl-PL" sz="4800" b="1" dirty="0" smtClean="0">
                <a:solidFill>
                  <a:schemeClr val="accent3">
                    <a:lumMod val="50000"/>
                  </a:schemeClr>
                </a:solidFill>
                <a:latin typeface="Calibri" pitchFamily="34" charset="0"/>
                <a:cs typeface="Calibri" pitchFamily="34" charset="0"/>
              </a:rPr>
            </a:br>
            <a:r>
              <a:rPr lang="pl-PL" sz="4800" b="1" dirty="0" smtClean="0">
                <a:solidFill>
                  <a:schemeClr val="accent3">
                    <a:lumMod val="50000"/>
                  </a:schemeClr>
                </a:solidFill>
                <a:latin typeface="Calibri" pitchFamily="34" charset="0"/>
                <a:cs typeface="Calibri" pitchFamily="34" charset="0"/>
              </a:rPr>
              <a:t>To podstawowy błąd rodziców, aby pozwolić, by jedno z dzieci się bawiło, gdy drugie się uczy.</a:t>
            </a:r>
          </a:p>
          <a:p>
            <a:pPr algn="just">
              <a:lnSpc>
                <a:spcPct val="120000"/>
              </a:lnSpc>
            </a:pPr>
            <a:r>
              <a:rPr lang="pl-PL" sz="4800" b="1" dirty="0" smtClean="0">
                <a:solidFill>
                  <a:schemeClr val="accent3">
                    <a:lumMod val="50000"/>
                  </a:schemeClr>
                </a:solidFill>
                <a:latin typeface="Calibri" pitchFamily="34" charset="0"/>
                <a:cs typeface="Calibri" pitchFamily="34" charset="0"/>
              </a:rPr>
              <a:t>Naucz dziecko traktować naukę jak wyzwanie. Pokazuj mu, jak wartościowe jest robienie czegoś, czego jeszcze nigdy się nie robiło, a co wydaje się trudne.</a:t>
            </a:r>
          </a:p>
          <a:p>
            <a:pPr algn="just">
              <a:lnSpc>
                <a:spcPct val="120000"/>
              </a:lnSpc>
            </a:pPr>
            <a:r>
              <a:rPr lang="pl-PL" sz="4800" b="1" dirty="0" smtClean="0">
                <a:solidFill>
                  <a:schemeClr val="accent3">
                    <a:lumMod val="50000"/>
                  </a:schemeClr>
                </a:solidFill>
                <a:latin typeface="Calibri" pitchFamily="34" charset="0"/>
                <a:cs typeface="Calibri" pitchFamily="34" charset="0"/>
              </a:rPr>
              <a:t>Chwal dziecko po każdej przerobionej partii materiału, ale pamiętaj, by nie szafować pochwałami. Doceniaj prawdziwy wysiłek </a:t>
            </a:r>
            <a:br>
              <a:rPr lang="pl-PL" sz="4800" b="1" dirty="0" smtClean="0">
                <a:solidFill>
                  <a:schemeClr val="accent3">
                    <a:lumMod val="50000"/>
                  </a:schemeClr>
                </a:solidFill>
                <a:latin typeface="Calibri" pitchFamily="34" charset="0"/>
                <a:cs typeface="Calibri" pitchFamily="34" charset="0"/>
              </a:rPr>
            </a:br>
            <a:r>
              <a:rPr lang="pl-PL" sz="4800" b="1" dirty="0" smtClean="0">
                <a:solidFill>
                  <a:schemeClr val="accent3">
                    <a:lumMod val="50000"/>
                  </a:schemeClr>
                </a:solidFill>
                <a:latin typeface="Calibri" pitchFamily="34" charset="0"/>
                <a:cs typeface="Calibri" pitchFamily="34" charset="0"/>
              </a:rPr>
              <a:t>i trud oraz konsekwencję dziecka.</a:t>
            </a:r>
          </a:p>
          <a:p>
            <a:pPr algn="just">
              <a:lnSpc>
                <a:spcPct val="120000"/>
              </a:lnSpc>
            </a:pPr>
            <a:r>
              <a:rPr lang="pl-PL" sz="4800" b="1" dirty="0" smtClean="0">
                <a:solidFill>
                  <a:schemeClr val="accent3">
                    <a:lumMod val="50000"/>
                  </a:schemeClr>
                </a:solidFill>
                <a:latin typeface="Calibri" pitchFamily="34" charset="0"/>
                <a:cs typeface="Calibri" pitchFamily="34" charset="0"/>
              </a:rPr>
              <a:t>Wpajaj mu pogląd, że mądrość to coś, nad czym trzeba pracować.</a:t>
            </a:r>
          </a:p>
          <a:p>
            <a:pPr algn="just">
              <a:lnSpc>
                <a:spcPct val="120000"/>
              </a:lnSpc>
            </a:pPr>
            <a:r>
              <a:rPr lang="pl-PL" sz="4800" b="1" dirty="0" smtClean="0">
                <a:solidFill>
                  <a:schemeClr val="accent3">
                    <a:lumMod val="50000"/>
                  </a:schemeClr>
                </a:solidFill>
                <a:latin typeface="Calibri" pitchFamily="34" charset="0"/>
                <a:cs typeface="Calibri" pitchFamily="34" charset="0"/>
              </a:rPr>
              <a:t>Nie wyręczaj dziecka w odrabianiu lekcji. To bardzo ważne. Kiedy prosi o pomoc, nie podawaj mu gotowych rozwiązań, ale jedynie na nie naprowadź, udziel wskazówek, wyjaśnij wątpliwości. Zachęć do samodzielności. Samodzielnie rozwiązane zadanie może dostarczyć dziecku dużej satysfakcji, wzmacnia w nim również poczucie, że jest w stanie poradzić sobie </a:t>
            </a:r>
            <a:br>
              <a:rPr lang="pl-PL" sz="4800" b="1" dirty="0" smtClean="0">
                <a:solidFill>
                  <a:schemeClr val="accent3">
                    <a:lumMod val="50000"/>
                  </a:schemeClr>
                </a:solidFill>
                <a:latin typeface="Calibri" pitchFamily="34" charset="0"/>
                <a:cs typeface="Calibri" pitchFamily="34" charset="0"/>
              </a:rPr>
            </a:br>
            <a:r>
              <a:rPr lang="pl-PL" sz="4800" b="1" dirty="0" smtClean="0">
                <a:solidFill>
                  <a:schemeClr val="accent3">
                    <a:lumMod val="50000"/>
                  </a:schemeClr>
                </a:solidFill>
                <a:latin typeface="Calibri" pitchFamily="34" charset="0"/>
                <a:cs typeface="Calibri" pitchFamily="34" charset="0"/>
              </a:rPr>
              <a:t>z trudnościami.</a:t>
            </a:r>
          </a:p>
          <a:p>
            <a:pPr algn="just">
              <a:lnSpc>
                <a:spcPct val="120000"/>
              </a:lnSpc>
            </a:pPr>
            <a:r>
              <a:rPr lang="pl-PL" sz="4800" b="1" dirty="0" smtClean="0">
                <a:solidFill>
                  <a:schemeClr val="accent3">
                    <a:lumMod val="50000"/>
                  </a:schemeClr>
                </a:solidFill>
                <a:latin typeface="Calibri" pitchFamily="34" charset="0"/>
                <a:cs typeface="Calibri" pitchFamily="34" charset="0"/>
              </a:rPr>
              <a:t>W sytuacji zniechęcenia wskazuj na postęp, jaki już poczyniło dziecko w wykonanych zadaniach ( w tym celu każdego dnia należy zadania spisać na kartce i skreślać je po ich wykonaniu).</a:t>
            </a:r>
          </a:p>
          <a:p>
            <a:pPr algn="just">
              <a:lnSpc>
                <a:spcPct val="120000"/>
              </a:lnSpc>
            </a:pPr>
            <a:r>
              <a:rPr lang="pl-PL" sz="4800" b="1" dirty="0" smtClean="0">
                <a:solidFill>
                  <a:schemeClr val="accent3">
                    <a:lumMod val="50000"/>
                  </a:schemeClr>
                </a:solidFill>
                <a:latin typeface="Calibri" pitchFamily="34" charset="0"/>
                <a:cs typeface="Calibri" pitchFamily="34" charset="0"/>
              </a:rPr>
              <a:t>Podkreślaj sukcesy, zamiast braków. Jeśli dziecko ma ogromne problemy z jednym przedmiotem, zachęć je, by na lodówce pojawiła się kartka: „Co już umiem”. Codziennie przed snem zapiszcie na niej to, czego dziś dziecko się nauczyło oraz to, w czym jest kompetentne. Nawet, jeśli to będą tylko dwie daty lub cztery słówka. Zwróć uwagę dziecka, jak szybko kartka się zapełniała, o ile stał się mądrzejszy przez kilka dni.</a:t>
            </a:r>
          </a:p>
          <a:p>
            <a:pPr algn="just">
              <a:lnSpc>
                <a:spcPct val="120000"/>
              </a:lnSpc>
            </a:pPr>
            <a:r>
              <a:rPr lang="pl-PL" sz="4800" b="1" dirty="0" smtClean="0">
                <a:solidFill>
                  <a:schemeClr val="accent3">
                    <a:lumMod val="50000"/>
                  </a:schemeClr>
                </a:solidFill>
                <a:latin typeface="Calibri" pitchFamily="34" charset="0"/>
                <a:cs typeface="Calibri" pitchFamily="34" charset="0"/>
              </a:rPr>
              <a:t>Wspólnie ustalcie dużej nagrody po wykonaniu całej pracy, w postaci czasu na rozrywkę. Ustalcie z dzieckiem rozrywki </a:t>
            </a:r>
            <a:br>
              <a:rPr lang="pl-PL" sz="4800" b="1" dirty="0" smtClean="0">
                <a:solidFill>
                  <a:schemeClr val="accent3">
                    <a:lumMod val="50000"/>
                  </a:schemeClr>
                </a:solidFill>
                <a:latin typeface="Calibri" pitchFamily="34" charset="0"/>
                <a:cs typeface="Calibri" pitchFamily="34" charset="0"/>
              </a:rPr>
            </a:br>
            <a:r>
              <a:rPr lang="pl-PL" sz="4800" b="1" dirty="0" smtClean="0">
                <a:solidFill>
                  <a:schemeClr val="accent3">
                    <a:lumMod val="50000"/>
                  </a:schemeClr>
                </a:solidFill>
                <a:latin typeface="Calibri" pitchFamily="34" charset="0"/>
                <a:cs typeface="Calibri" pitchFamily="34" charset="0"/>
              </a:rPr>
              <a:t>w hierarchicznym porządku od najmniej nagradzających do najbardziej pożądanych</a:t>
            </a:r>
            <a:r>
              <a:rPr lang="pl-PL" sz="4800" dirty="0" smtClean="0">
                <a:solidFill>
                  <a:schemeClr val="accent3">
                    <a:lumMod val="50000"/>
                  </a:schemeClr>
                </a:solidFill>
                <a:latin typeface="Calibri" pitchFamily="34" charset="0"/>
                <a:cs typeface="Calibri" pitchFamily="34" charset="0"/>
              </a:rPr>
              <a:t>. Adekwatnie do </a:t>
            </a:r>
            <a:r>
              <a:rPr lang="pl-PL" sz="4800" b="1" dirty="0" smtClean="0">
                <a:solidFill>
                  <a:schemeClr val="accent3">
                    <a:lumMod val="50000"/>
                  </a:schemeClr>
                </a:solidFill>
                <a:latin typeface="Calibri" pitchFamily="34" charset="0"/>
                <a:cs typeface="Calibri" pitchFamily="34" charset="0"/>
              </a:rPr>
              <a:t>zaangażowania dziecka </a:t>
            </a:r>
            <a:br>
              <a:rPr lang="pl-PL" sz="4800" b="1" dirty="0" smtClean="0">
                <a:solidFill>
                  <a:schemeClr val="accent3">
                    <a:lumMod val="50000"/>
                  </a:schemeClr>
                </a:solidFill>
                <a:latin typeface="Calibri" pitchFamily="34" charset="0"/>
                <a:cs typeface="Calibri" pitchFamily="34" charset="0"/>
              </a:rPr>
            </a:br>
            <a:r>
              <a:rPr lang="pl-PL" sz="4800" b="1" dirty="0" smtClean="0">
                <a:solidFill>
                  <a:schemeClr val="accent3">
                    <a:lumMod val="50000"/>
                  </a:schemeClr>
                </a:solidFill>
                <a:latin typeface="Calibri" pitchFamily="34" charset="0"/>
                <a:cs typeface="Calibri" pitchFamily="34" charset="0"/>
              </a:rPr>
              <a:t>w danym dniu wyraźcie zgodę na zabawę z określonej pozycji hierarchii.</a:t>
            </a:r>
          </a:p>
          <a:p>
            <a:pPr>
              <a:buNone/>
            </a:pPr>
            <a:endParaRPr lang="pl-PL" sz="1400" dirty="0">
              <a:latin typeface="Arial Black"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239</Words>
  <Application>Microsoft Office PowerPoint</Application>
  <PresentationFormat>Pokaz na ekranie (4:3)</PresentationFormat>
  <Paragraphs>34</Paragraphs>
  <Slides>3</Slides>
  <Notes>0</Notes>
  <HiddenSlides>0</HiddenSlides>
  <MMClips>0</MMClips>
  <ScaleCrop>false</ScaleCrop>
  <HeadingPairs>
    <vt:vector size="4" baseType="variant">
      <vt:variant>
        <vt:lpstr>Motyw</vt:lpstr>
      </vt:variant>
      <vt:variant>
        <vt:i4>1</vt:i4>
      </vt:variant>
      <vt:variant>
        <vt:lpstr>Tytuły slajdów</vt:lpstr>
      </vt:variant>
      <vt:variant>
        <vt:i4>3</vt:i4>
      </vt:variant>
    </vt:vector>
  </HeadingPairs>
  <TitlesOfParts>
    <vt:vector size="4" baseType="lpstr">
      <vt:lpstr>Przepływ</vt:lpstr>
      <vt:lpstr>Motywowanie uczniów do pracy zdalnej w domu  </vt:lpstr>
      <vt:lpstr>W jaki sposób motywować dziecko do systematycznej nauki w warunkach domowych?   Drogi rodzicu pamiętaj, że można dziecko zmusić, żeby siedziało przy biurku, żeby wpatrywało się godzinami w podręcznik czy nawet żeby odrobiło lekcje, ale do nauki – nigdy. Maluch czy nastolatek będzie się pilnie uczyć tylko wtedy, gdy będzie mu to sprawiać przyjemność oraz gdy będzie przekonany, że jest mu to potrzebne. Jak zatem zachęcić dziecko do nauki? Przede wszystkim porozmawiaj  z dzieckiem, dlaczego i po co musi codziennie się uczyć. Uświadom, że jego systematyczna praca będzie zweryfikowana przez nauczycieli.  </vt:lpstr>
      <vt:lpstr>Wspierająca postawa rodzica, konsekwentne przestrzeganie stałych pór w planie dnia dziecka, jasno sprecyzowane oczekiwania wobec niego w sytuacji nauki poza szkołą mogą ułatwić dziecku przystosowanie się do tej nowej sytuacji.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Motywowanie uczniów do pracy zdalnej w domu</dc:title>
  <dc:creator>User</dc:creator>
  <cp:lastModifiedBy>User</cp:lastModifiedBy>
  <cp:revision>6</cp:revision>
  <dcterms:created xsi:type="dcterms:W3CDTF">2022-02-05T15:30:23Z</dcterms:created>
  <dcterms:modified xsi:type="dcterms:W3CDTF">2022-02-06T11:03:48Z</dcterms:modified>
</cp:coreProperties>
</file>